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58"/>
  </p:notesMasterIdLst>
  <p:sldIdLst>
    <p:sldId id="256" r:id="rId2"/>
    <p:sldId id="257" r:id="rId3"/>
    <p:sldId id="263" r:id="rId4"/>
    <p:sldId id="264" r:id="rId5"/>
    <p:sldId id="259" r:id="rId6"/>
    <p:sldId id="289" r:id="rId7"/>
    <p:sldId id="321" r:id="rId8"/>
    <p:sldId id="262" r:id="rId9"/>
    <p:sldId id="323" r:id="rId10"/>
    <p:sldId id="324" r:id="rId11"/>
    <p:sldId id="265" r:id="rId12"/>
    <p:sldId id="325" r:id="rId13"/>
    <p:sldId id="327" r:id="rId14"/>
    <p:sldId id="272" r:id="rId15"/>
    <p:sldId id="328" r:id="rId16"/>
    <p:sldId id="326" r:id="rId17"/>
    <p:sldId id="274" r:id="rId18"/>
    <p:sldId id="275" r:id="rId19"/>
    <p:sldId id="276" r:id="rId20"/>
    <p:sldId id="279" r:id="rId21"/>
    <p:sldId id="282" r:id="rId22"/>
    <p:sldId id="285" r:id="rId23"/>
    <p:sldId id="286" r:id="rId24"/>
    <p:sldId id="287" r:id="rId25"/>
    <p:sldId id="288" r:id="rId26"/>
    <p:sldId id="283" r:id="rId27"/>
    <p:sldId id="318" r:id="rId28"/>
    <p:sldId id="291" r:id="rId29"/>
    <p:sldId id="292" r:id="rId30"/>
    <p:sldId id="293" r:id="rId31"/>
    <p:sldId id="294" r:id="rId32"/>
    <p:sldId id="295" r:id="rId33"/>
    <p:sldId id="296" r:id="rId34"/>
    <p:sldId id="297" r:id="rId35"/>
    <p:sldId id="298" r:id="rId36"/>
    <p:sldId id="299" r:id="rId37"/>
    <p:sldId id="300" r:id="rId38"/>
    <p:sldId id="301" r:id="rId39"/>
    <p:sldId id="329" r:id="rId40"/>
    <p:sldId id="303" r:id="rId41"/>
    <p:sldId id="302" r:id="rId42"/>
    <p:sldId id="305" r:id="rId43"/>
    <p:sldId id="307" r:id="rId44"/>
    <p:sldId id="330" r:id="rId45"/>
    <p:sldId id="308" r:id="rId46"/>
    <p:sldId id="309" r:id="rId47"/>
    <p:sldId id="310" r:id="rId48"/>
    <p:sldId id="311" r:id="rId49"/>
    <p:sldId id="312" r:id="rId50"/>
    <p:sldId id="306" r:id="rId51"/>
    <p:sldId id="313" r:id="rId52"/>
    <p:sldId id="314" r:id="rId53"/>
    <p:sldId id="315" r:id="rId54"/>
    <p:sldId id="316" r:id="rId55"/>
    <p:sldId id="317" r:id="rId56"/>
    <p:sldId id="284"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8098D30-8748-9846-8771-BCC107CB328B}">
          <p14:sldIdLst>
            <p14:sldId id="256"/>
            <p14:sldId id="257"/>
          </p14:sldIdLst>
        </p14:section>
        <p14:section name="Permissions" id="{9FD90241-F81D-4734-917D-18855A9CA7C5}">
          <p14:sldIdLst>
            <p14:sldId id="263"/>
            <p14:sldId id="264"/>
            <p14:sldId id="259"/>
            <p14:sldId id="289"/>
            <p14:sldId id="321"/>
          </p14:sldIdLst>
        </p14:section>
        <p14:section name="Data Management" id="{44813A2B-BBDA-4EFA-A819-875C1BB5AEB3}">
          <p14:sldIdLst>
            <p14:sldId id="262"/>
            <p14:sldId id="323"/>
            <p14:sldId id="324"/>
            <p14:sldId id="265"/>
            <p14:sldId id="325"/>
            <p14:sldId id="327"/>
            <p14:sldId id="272"/>
            <p14:sldId id="328"/>
            <p14:sldId id="326"/>
            <p14:sldId id="274"/>
            <p14:sldId id="275"/>
            <p14:sldId id="276"/>
            <p14:sldId id="279"/>
            <p14:sldId id="282"/>
            <p14:sldId id="285"/>
            <p14:sldId id="286"/>
            <p14:sldId id="287"/>
            <p14:sldId id="288"/>
            <p14:sldId id="283"/>
          </p14:sldIdLst>
        </p14:section>
        <p14:section name="Sensors and Location Service" id="{2193632B-1709-452E-A265-BD04011D5079}">
          <p14:sldIdLst>
            <p14:sldId id="318"/>
            <p14:sldId id="291"/>
            <p14:sldId id="292"/>
            <p14:sldId id="293"/>
            <p14:sldId id="294"/>
            <p14:sldId id="295"/>
            <p14:sldId id="296"/>
            <p14:sldId id="297"/>
            <p14:sldId id="298"/>
            <p14:sldId id="299"/>
            <p14:sldId id="300"/>
            <p14:sldId id="301"/>
            <p14:sldId id="329"/>
            <p14:sldId id="303"/>
            <p14:sldId id="302"/>
            <p14:sldId id="305"/>
            <p14:sldId id="307"/>
            <p14:sldId id="330"/>
            <p14:sldId id="308"/>
            <p14:sldId id="309"/>
            <p14:sldId id="310"/>
            <p14:sldId id="311"/>
            <p14:sldId id="312"/>
            <p14:sldId id="306"/>
            <p14:sldId id="313"/>
            <p14:sldId id="314"/>
            <p14:sldId id="315"/>
            <p14:sldId id="316"/>
            <p14:sldId id="317"/>
          </p14:sldIdLst>
        </p14:section>
        <p14:section name="Lab task" id="{D4AF74B7-6EF5-48D8-88E7-C8C16D722921}">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jian" initials="j" lastIdx="1" clrIdx="0">
    <p:extLst>
      <p:ext uri="{19B8F6BF-5375-455C-9EA6-DF929625EA0E}">
        <p15:presenceInfo xmlns:p15="http://schemas.microsoft.com/office/powerpoint/2012/main" userId="jianj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79" autoAdjust="0"/>
    <p:restoredTop sz="84581" autoAdjust="0"/>
  </p:normalViewPr>
  <p:slideViewPr>
    <p:cSldViewPr snapToGrid="0">
      <p:cViewPr varScale="1">
        <p:scale>
          <a:sx n="110" d="100"/>
          <a:sy n="110" d="100"/>
        </p:scale>
        <p:origin x="1138" y="72"/>
      </p:cViewPr>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00" d="100"/>
        <a:sy n="100" d="100"/>
      </p:scale>
      <p:origin x="0" y="0"/>
    </p:cViewPr>
  </p:sorter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2CD33-3AB7-4BBC-9B21-89662B35BA11}" type="datetimeFigureOut">
              <a:rPr lang="zh-CN" altLang="en-US" smtClean="0"/>
              <a:t>2023/10/15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491D5-423E-4AE1-B476-37CE3C66BAC6}" type="slidenum">
              <a:rPr lang="zh-CN" altLang="en-US" smtClean="0"/>
              <a:t>‹#›</a:t>
            </a:fld>
            <a:endParaRPr lang="zh-CN" altLang="en-US"/>
          </a:p>
        </p:txBody>
      </p:sp>
    </p:spTree>
    <p:extLst>
      <p:ext uri="{BB962C8B-B14F-4D97-AF65-F5344CB8AC3E}">
        <p14:creationId xmlns:p14="http://schemas.microsoft.com/office/powerpoint/2010/main" val="262273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Earth%27s_magnetic_field" TargetMode="External"/><Relationship Id="rId13" Type="http://schemas.openxmlformats.org/officeDocument/2006/relationships/hyperlink" Target="https://en.wikipedia.org/wiki/Gyroscope#cite_note-2" TargetMode="External"/><Relationship Id="rId3" Type="http://schemas.openxmlformats.org/officeDocument/2006/relationships/hyperlink" Target="https://en.wikipedia.org/wiki/Magnetism" TargetMode="External"/><Relationship Id="rId7" Type="http://schemas.openxmlformats.org/officeDocument/2006/relationships/hyperlink" Target="https://en.wikipedia.org/wiki/Compass" TargetMode="External"/><Relationship Id="rId12" Type="http://schemas.openxmlformats.org/officeDocument/2006/relationships/hyperlink" Target="https://en.wikipedia.org/wiki/Gyroscope#cite_note-1"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Ferromagnet" TargetMode="External"/><Relationship Id="rId11" Type="http://schemas.openxmlformats.org/officeDocument/2006/relationships/hyperlink" Target="https://en.wikipedia.org/wiki/Angular_velocity" TargetMode="External"/><Relationship Id="rId5" Type="http://schemas.openxmlformats.org/officeDocument/2006/relationships/hyperlink" Target="https://en.wikipedia.org/wiki/Magnetization" TargetMode="External"/><Relationship Id="rId10" Type="http://schemas.openxmlformats.org/officeDocument/2006/relationships/hyperlink" Target="https://en.wikipedia.org/wiki/Orientation_(geometry)" TargetMode="External"/><Relationship Id="rId4" Type="http://schemas.openxmlformats.org/officeDocument/2006/relationships/hyperlink" Target="https://en.wikipedia.org/wiki/Magnetic_field" TargetMode="External"/><Relationship Id="rId9" Type="http://schemas.openxmlformats.org/officeDocument/2006/relationships/hyperlink" Target="https://en.wikipedia.org/wiki/Ancient_Greek" TargetMode="External"/><Relationship Id="rId14" Type="http://schemas.openxmlformats.org/officeDocument/2006/relationships/hyperlink" Target="https://en.wikipedia.org/wiki/Conservation_of_angular_momentu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https://developer.android.com/training/permissions/requesting</a:t>
            </a:r>
            <a:endParaRPr lang="zh-CN" altLang="en-US" dirty="0"/>
          </a:p>
        </p:txBody>
      </p:sp>
      <p:sp>
        <p:nvSpPr>
          <p:cNvPr id="4" name="灯片编号占位符 3"/>
          <p:cNvSpPr>
            <a:spLocks noGrp="1"/>
          </p:cNvSpPr>
          <p:nvPr>
            <p:ph type="sldNum" sz="quarter" idx="5"/>
          </p:nvPr>
        </p:nvSpPr>
        <p:spPr/>
        <p:txBody>
          <a:bodyPr/>
          <a:lstStyle/>
          <a:p>
            <a:fld id="{254491D5-423E-4AE1-B476-37CE3C66BAC6}" type="slidenum">
              <a:rPr lang="zh-CN" altLang="en-US" smtClean="0"/>
              <a:t>3</a:t>
            </a:fld>
            <a:endParaRPr lang="zh-CN" altLang="en-US"/>
          </a:p>
        </p:txBody>
      </p:sp>
    </p:spTree>
    <p:extLst>
      <p:ext uri="{BB962C8B-B14F-4D97-AF65-F5344CB8AC3E}">
        <p14:creationId xmlns:p14="http://schemas.microsoft.com/office/powerpoint/2010/main" val="352129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magnetometer</a:t>
            </a:r>
            <a:r>
              <a:rPr lang="en-US" dirty="0"/>
              <a:t> is a device that measures </a:t>
            </a:r>
            <a:r>
              <a:rPr lang="en-US" dirty="0">
                <a:hlinkClick r:id="rId3" tooltip="Magnetism"/>
              </a:rPr>
              <a:t>magnetism</a:t>
            </a:r>
            <a:r>
              <a:rPr lang="en-US" dirty="0"/>
              <a:t>—the direction, strength, or relative change of a </a:t>
            </a:r>
            <a:r>
              <a:rPr lang="en-US" dirty="0">
                <a:hlinkClick r:id="rId4" tooltip="Magnetic field"/>
              </a:rPr>
              <a:t>magnetic field</a:t>
            </a:r>
            <a:r>
              <a:rPr lang="en-US" dirty="0"/>
              <a:t> at a particular location. The measurement of the </a:t>
            </a:r>
            <a:r>
              <a:rPr lang="en-US" dirty="0">
                <a:hlinkClick r:id="rId5" tooltip="Magnetization"/>
              </a:rPr>
              <a:t>magnetization</a:t>
            </a:r>
            <a:r>
              <a:rPr lang="en-US" dirty="0"/>
              <a:t> of a magnetic material (like a </a:t>
            </a:r>
            <a:r>
              <a:rPr lang="en-US" dirty="0" err="1">
                <a:hlinkClick r:id="rId6" tooltip="Ferromagnet"/>
              </a:rPr>
              <a:t>ferromagnet</a:t>
            </a:r>
            <a:r>
              <a:rPr lang="en-US" dirty="0"/>
              <a:t>) is an example. A </a:t>
            </a:r>
            <a:r>
              <a:rPr lang="en-US" dirty="0">
                <a:hlinkClick r:id="rId7" tooltip="Compass"/>
              </a:rPr>
              <a:t>compass</a:t>
            </a:r>
            <a:r>
              <a:rPr lang="en-US" dirty="0"/>
              <a:t> is one such device, one that measures the direction of an ambient magnetic field, in this case, the </a:t>
            </a:r>
            <a:r>
              <a:rPr lang="en-US" dirty="0">
                <a:hlinkClick r:id="rId8" tooltip="Earth's magnetic field"/>
              </a:rPr>
              <a:t>Earth's magnetic field</a:t>
            </a:r>
            <a:r>
              <a:rPr lang="en-US" dirty="0"/>
              <a:t>. </a:t>
            </a:r>
          </a:p>
          <a:p>
            <a:endParaRPr lang="en-US" dirty="0"/>
          </a:p>
          <a:p>
            <a:endParaRPr lang="en-GB" dirty="0"/>
          </a:p>
          <a:p>
            <a:r>
              <a:rPr lang="en-US" dirty="0"/>
              <a:t>A </a:t>
            </a:r>
            <a:r>
              <a:rPr lang="en-US" b="1" dirty="0"/>
              <a:t>gyroscope</a:t>
            </a:r>
            <a:r>
              <a:rPr lang="en-US" dirty="0"/>
              <a:t> (from </a:t>
            </a:r>
            <a:r>
              <a:rPr lang="en-US" dirty="0">
                <a:hlinkClick r:id="rId9" tooltip="Ancient Greek"/>
              </a:rPr>
              <a:t>Ancient Greek</a:t>
            </a:r>
            <a:r>
              <a:rPr lang="en-US" dirty="0"/>
              <a:t> </a:t>
            </a:r>
            <a:r>
              <a:rPr lang="en-US" dirty="0" err="1"/>
              <a:t>γῦρος</a:t>
            </a:r>
            <a:r>
              <a:rPr lang="en-US" dirty="0"/>
              <a:t> </a:t>
            </a:r>
            <a:r>
              <a:rPr lang="en-US" i="1" dirty="0" err="1"/>
              <a:t>gûros</a:t>
            </a:r>
            <a:r>
              <a:rPr lang="en-US" dirty="0"/>
              <a:t>, "circle" and </a:t>
            </a:r>
            <a:r>
              <a:rPr lang="en-US" dirty="0" err="1"/>
              <a:t>σκο</a:t>
            </a:r>
            <a:r>
              <a:rPr lang="en-US" dirty="0"/>
              <a:t>πέω </a:t>
            </a:r>
            <a:r>
              <a:rPr lang="en-US" i="1" dirty="0"/>
              <a:t>skopéō</a:t>
            </a:r>
            <a:r>
              <a:rPr lang="en-US" dirty="0"/>
              <a:t>, "to look") is a device used for measuring or maintaining </a:t>
            </a:r>
            <a:r>
              <a:rPr lang="en-US" dirty="0">
                <a:hlinkClick r:id="rId10" tooltip="Orientation (geometry)"/>
              </a:rPr>
              <a:t>orientation</a:t>
            </a:r>
            <a:r>
              <a:rPr lang="en-US" dirty="0"/>
              <a:t> and </a:t>
            </a:r>
            <a:r>
              <a:rPr lang="en-US" dirty="0">
                <a:hlinkClick r:id="rId11" tooltip="Angular velocity"/>
              </a:rPr>
              <a:t>angular velocity</a:t>
            </a:r>
            <a:r>
              <a:rPr lang="en-US" dirty="0"/>
              <a:t>.</a:t>
            </a:r>
            <a:r>
              <a:rPr lang="en-US" baseline="30000" dirty="0">
                <a:hlinkClick r:id="rId12"/>
              </a:rPr>
              <a:t>[1]</a:t>
            </a:r>
            <a:r>
              <a:rPr lang="en-US" baseline="30000" dirty="0">
                <a:hlinkClick r:id="rId13"/>
              </a:rPr>
              <a:t>[2]</a:t>
            </a:r>
            <a:r>
              <a:rPr lang="en-US" dirty="0"/>
              <a:t> It is a spinning wheel or disc in which the axis of rotation (spin axis) is free to assume any orientation by itself. When rotating, the orientation of this axis is unaffected by tilting or rotation of the mounting, according to the </a:t>
            </a:r>
            <a:r>
              <a:rPr lang="en-US" dirty="0">
                <a:hlinkClick r:id="rId14" tooltip="Conservation of angular momentum"/>
              </a:rPr>
              <a:t>conservation of angular momentum</a:t>
            </a:r>
            <a:r>
              <a:rPr lang="en-US" dirty="0"/>
              <a:t>. </a:t>
            </a:r>
            <a:endParaRPr lang="en-GB" dirty="0"/>
          </a:p>
        </p:txBody>
      </p:sp>
      <p:sp>
        <p:nvSpPr>
          <p:cNvPr id="4" name="Slide Number Placeholder 3"/>
          <p:cNvSpPr>
            <a:spLocks noGrp="1"/>
          </p:cNvSpPr>
          <p:nvPr>
            <p:ph type="sldNum" sz="quarter" idx="10"/>
          </p:nvPr>
        </p:nvSpPr>
        <p:spPr/>
        <p:txBody>
          <a:bodyPr/>
          <a:lstStyle/>
          <a:p>
            <a:fld id="{63CAC53B-9542-43E3-8890-5CD12311D157}" type="slidenum">
              <a:rPr lang="en-GB" smtClean="0"/>
              <a:t>28</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Third parameter of </a:t>
            </a:r>
            <a:r>
              <a:rPr lang="en-GB" dirty="0" err="1"/>
              <a:t>registerListener</a:t>
            </a:r>
            <a:endParaRPr lang="en-GB" dirty="0"/>
          </a:p>
          <a:p>
            <a:r>
              <a:rPr lang="en-GB" dirty="0"/>
              <a:t>The rate sensor events are delivered at. This is only a hint to the system. Events may be received faster or slower than the specified rate. Usually events are received faster. The value must be one of SENSOR_DELAY_NORMAL, SENSOR_DELAY_UI, SENSOR_DELAY_GAME, or SENSOR_DELAY_FASTEST or, the desired delay between events in microseconds. Specifying the delay in microseconds only works from Android 2.3 (API level 9) onwards. For earlier releases, you must use one of the SENSOR_DELAY_* constants</a:t>
            </a:r>
          </a:p>
        </p:txBody>
      </p:sp>
      <p:sp>
        <p:nvSpPr>
          <p:cNvPr id="4" name="Slide Number Placeholder 3"/>
          <p:cNvSpPr>
            <a:spLocks noGrp="1"/>
          </p:cNvSpPr>
          <p:nvPr>
            <p:ph type="sldNum" sz="quarter" idx="5"/>
          </p:nvPr>
        </p:nvSpPr>
        <p:spPr/>
        <p:txBody>
          <a:bodyPr/>
          <a:lstStyle/>
          <a:p>
            <a:fld id="{63CAC53B-9542-43E3-8890-5CD12311D157}" type="slidenum">
              <a:rPr lang="en-GB" smtClean="0"/>
              <a:t>32</a:t>
            </a:fld>
            <a:endParaRPr lang="en-GB"/>
          </a:p>
        </p:txBody>
      </p:sp>
    </p:spTree>
    <p:extLst>
      <p:ext uri="{BB962C8B-B14F-4D97-AF65-F5344CB8AC3E}">
        <p14:creationId xmlns:p14="http://schemas.microsoft.com/office/powerpoint/2010/main" val="55144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Provider is either </a:t>
            </a:r>
            <a:r>
              <a:rPr lang="en-GB" dirty="0" err="1"/>
              <a:t>network_provider</a:t>
            </a:r>
            <a:r>
              <a:rPr lang="en-GB" dirty="0"/>
              <a:t> or </a:t>
            </a:r>
            <a:r>
              <a:rPr lang="en-GB" dirty="0" err="1"/>
              <a:t>gps_provider</a:t>
            </a:r>
            <a:endParaRPr lang="en-GB" dirty="0"/>
          </a:p>
        </p:txBody>
      </p:sp>
      <p:sp>
        <p:nvSpPr>
          <p:cNvPr id="4" name="Slide Number Placeholder 3"/>
          <p:cNvSpPr>
            <a:spLocks noGrp="1"/>
          </p:cNvSpPr>
          <p:nvPr>
            <p:ph type="sldNum" sz="quarter" idx="5"/>
          </p:nvPr>
        </p:nvSpPr>
        <p:spPr/>
        <p:txBody>
          <a:bodyPr/>
          <a:lstStyle/>
          <a:p>
            <a:fld id="{63CAC53B-9542-43E3-8890-5CD12311D157}" type="slidenum">
              <a:rPr lang="en-GB" smtClean="0"/>
              <a:t>45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CAC53B-9542-43E3-8890-5CD12311D157}" type="slidenum">
              <a:rPr lang="en-GB" smtClean="0"/>
              <a:t>50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60FC2-F95D-4C5B-9497-440E6CCC86E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a:extLst>
              <a:ext uri="{FF2B5EF4-FFF2-40B4-BE49-F238E27FC236}">
                <a16:creationId xmlns:a16="http://schemas.microsoft.com/office/drawing/2014/main" id="{EB44A531-8423-4002-BA48-31C0433627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4D0C564-1FC9-415C-BBCB-77E0B3619C21}"/>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页脚占位符 4">
            <a:extLst>
              <a:ext uri="{FF2B5EF4-FFF2-40B4-BE49-F238E27FC236}">
                <a16:creationId xmlns:a16="http://schemas.microsoft.com/office/drawing/2014/main" id="{083EB422-DA62-48A5-BB8B-493BA5E89884}"/>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9B2D5D8B-AF1B-42B3-9439-92001B445A77}"/>
              </a:ext>
            </a:extLst>
          </p:cNvPr>
          <p:cNvSpPr>
            <a:spLocks noGrp="1"/>
          </p:cNvSpPr>
          <p:nvPr>
            <p:ph type="sldNum" sz="quarter" idx="12"/>
          </p:nvPr>
        </p:nvSpPr>
        <p:spPr/>
        <p:txBody>
          <a:bodyPr/>
          <a:lstStyle/>
          <a:p>
            <a:fld id="{86BE559F-B509-417A-952F-FE801FDFF67A}" type="slidenum">
              <a:rPr lang="zh-CN" altLang="en-US" smtClean="0"/>
              <a:pPr/>
              <a:t>‹#›</a:t>
            </a:fld>
            <a:endParaRPr lang="zh-CN" altLang="en-US" dirty="0"/>
          </a:p>
        </p:txBody>
      </p:sp>
      <p:pic>
        <p:nvPicPr>
          <p:cNvPr id="7" name="图片 6">
            <a:extLst>
              <a:ext uri="{FF2B5EF4-FFF2-40B4-BE49-F238E27FC236}">
                <a16:creationId xmlns:a16="http://schemas.microsoft.com/office/drawing/2014/main" id="{D5D8417D-D53C-48E7-A0ED-74C001A83709}"/>
              </a:ext>
            </a:extLst>
          </p:cNvPr>
          <p:cNvPicPr>
            <a:picLocks noChangeAspect="1"/>
          </p:cNvPicPr>
          <p:nvPr userDrawn="1"/>
        </p:nvPicPr>
        <p:blipFill>
          <a:blip r:embed="rId2"/>
          <a:stretch>
            <a:fillRect/>
          </a:stretch>
        </p:blipFill>
        <p:spPr>
          <a:xfrm>
            <a:off x="2762250" y="113571"/>
            <a:ext cx="3619500" cy="733425"/>
          </a:xfrm>
          <a:prstGeom prst="rect">
            <a:avLst/>
          </a:prstGeom>
        </p:spPr>
      </p:pic>
    </p:spTree>
    <p:extLst>
      <p:ext uri="{BB962C8B-B14F-4D97-AF65-F5344CB8AC3E}">
        <p14:creationId xmlns:p14="http://schemas.microsoft.com/office/powerpoint/2010/main" val="285790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51162-41D7-4406-88CF-06D65AC33CC3}"/>
              </a:ext>
            </a:extLst>
          </p:cNvPr>
          <p:cNvSpPr>
            <a:spLocks noGrp="1"/>
          </p:cNvSpPr>
          <p:nvPr>
            <p:ph type="title"/>
          </p:nvPr>
        </p:nvSpPr>
        <p:spPr>
          <a:xfrm>
            <a:off x="628650" y="365127"/>
            <a:ext cx="7886700" cy="720000"/>
          </a:xfr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F90B86-4122-42C6-B66F-8F14A4371E17}"/>
              </a:ext>
            </a:extLst>
          </p:cNvPr>
          <p:cNvSpPr>
            <a:spLocks noGrp="1"/>
          </p:cNvSpPr>
          <p:nvPr>
            <p:ph type="body" orient="vert" idx="1"/>
          </p:nvPr>
        </p:nvSpPr>
        <p:spPr>
          <a:xfrm>
            <a:off x="628650" y="1124889"/>
            <a:ext cx="7886700" cy="505207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270A0A-292B-49BD-A6BD-BD2F1E7A1C0F}"/>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页脚占位符 4">
            <a:extLst>
              <a:ext uri="{FF2B5EF4-FFF2-40B4-BE49-F238E27FC236}">
                <a16:creationId xmlns:a16="http://schemas.microsoft.com/office/drawing/2014/main" id="{9E9ECDC8-E3D1-466C-8FFB-1E92AE5F3C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7C91FD-910A-46DB-9966-F76D60E026E9}"/>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7" name="图片 6">
            <a:extLst>
              <a:ext uri="{FF2B5EF4-FFF2-40B4-BE49-F238E27FC236}">
                <a16:creationId xmlns:a16="http://schemas.microsoft.com/office/drawing/2014/main" id="{B1EA3219-EDD0-4E36-8A35-DFD26B84697C}"/>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21666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8C8B96-EBE6-4F82-85FA-52B06593536A}"/>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3B3799-E18F-4B30-9FB8-67B3C94DB812}"/>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83467E-8596-4A44-9309-28E2C7B1BD88}"/>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页脚占位符 4">
            <a:extLst>
              <a:ext uri="{FF2B5EF4-FFF2-40B4-BE49-F238E27FC236}">
                <a16:creationId xmlns:a16="http://schemas.microsoft.com/office/drawing/2014/main" id="{63D0FBE2-7F10-446A-B7F7-FE59E1EDEC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7F98EA-7789-4955-91BC-CEE94489E39A}"/>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7" name="图片 6">
            <a:extLst>
              <a:ext uri="{FF2B5EF4-FFF2-40B4-BE49-F238E27FC236}">
                <a16:creationId xmlns:a16="http://schemas.microsoft.com/office/drawing/2014/main" id="{52723E10-7D85-41D8-BE9A-B6C8A7A23D6F}"/>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3065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578DE-BFDB-435F-95AB-91DCC447747E}"/>
              </a:ext>
            </a:extLst>
          </p:cNvPr>
          <p:cNvSpPr>
            <a:spLocks noGrp="1"/>
          </p:cNvSpPr>
          <p:nvPr>
            <p:ph type="title"/>
          </p:nvPr>
        </p:nvSpPr>
        <p:spPr>
          <a:xfrm>
            <a:off x="628650" y="365126"/>
            <a:ext cx="7886700" cy="720000"/>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2B87AA8-753A-48C0-B19E-F00DB1AB5EF5}"/>
              </a:ext>
            </a:extLst>
          </p:cNvPr>
          <p:cNvSpPr>
            <a:spLocks noGrp="1"/>
          </p:cNvSpPr>
          <p:nvPr>
            <p:ph idx="1" hasCustomPrompt="1"/>
          </p:nvPr>
        </p:nvSpPr>
        <p:spPr>
          <a:xfrm>
            <a:off x="628650" y="1261872"/>
            <a:ext cx="7886700" cy="491509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8017CA4-5F97-4BA1-A205-B84D670B04D3}"/>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页脚占位符 4">
            <a:extLst>
              <a:ext uri="{FF2B5EF4-FFF2-40B4-BE49-F238E27FC236}">
                <a16:creationId xmlns:a16="http://schemas.microsoft.com/office/drawing/2014/main" id="{5F399083-D96F-4D69-B936-865A7CD6E9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C9764A-59FC-43FE-854D-2F39BA0B74E3}"/>
              </a:ext>
            </a:extLst>
          </p:cNvPr>
          <p:cNvSpPr>
            <a:spLocks noGrp="1"/>
          </p:cNvSpPr>
          <p:nvPr>
            <p:ph type="sldNum" sz="quarter" idx="12"/>
          </p:nvPr>
        </p:nvSpPr>
        <p:spPr/>
        <p:txBody>
          <a:bodyPr/>
          <a:lstStyle/>
          <a:p>
            <a:fld id="{A52006E8-1235-4E0F-9686-F62A88C7645C}" type="slidenum">
              <a:rPr lang="zh-CN" altLang="en-US" smtClean="0"/>
              <a:pPr/>
              <a:t>‹#›</a:t>
            </a:fld>
            <a:endParaRPr lang="zh-CN" altLang="en-US" dirty="0"/>
          </a:p>
        </p:txBody>
      </p:sp>
      <p:pic>
        <p:nvPicPr>
          <p:cNvPr id="7" name="图片 6">
            <a:extLst>
              <a:ext uri="{FF2B5EF4-FFF2-40B4-BE49-F238E27FC236}">
                <a16:creationId xmlns:a16="http://schemas.microsoft.com/office/drawing/2014/main" id="{475B914B-01FE-40EE-9E97-D5D8E8DA282A}"/>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44314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2D41A-9D96-4384-9217-28B436E27510}"/>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824F8FA0-C8FB-4102-9A44-0E7A5454CD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A19A183-8D17-4438-B943-88F8F689AAA6}"/>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页脚占位符 4">
            <a:extLst>
              <a:ext uri="{FF2B5EF4-FFF2-40B4-BE49-F238E27FC236}">
                <a16:creationId xmlns:a16="http://schemas.microsoft.com/office/drawing/2014/main" id="{DAD7208E-107D-4E2D-85B9-13951C539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8E23A-F68E-44A1-BF2E-11939FF3CDD5}"/>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3EF691EC-D85E-4E22-A3B0-F103327DA775}"/>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315779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0E26C-D31F-4F44-B213-2C2E87C83236}"/>
              </a:ext>
            </a:extLst>
          </p:cNvPr>
          <p:cNvSpPr>
            <a:spLocks noGrp="1"/>
          </p:cNvSpPr>
          <p:nvPr>
            <p:ph type="title"/>
          </p:nvPr>
        </p:nvSpPr>
        <p:spPr>
          <a:xfrm>
            <a:off x="628650" y="365126"/>
            <a:ext cx="7886700" cy="720000"/>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02F48FDA-6A04-4D14-98FF-B89C10D8B5E9}"/>
              </a:ext>
            </a:extLst>
          </p:cNvPr>
          <p:cNvSpPr>
            <a:spLocks noGrp="1"/>
          </p:cNvSpPr>
          <p:nvPr>
            <p:ph sz="half" idx="1" hasCustomPrompt="1"/>
          </p:nvPr>
        </p:nvSpPr>
        <p:spPr>
          <a:xfrm>
            <a:off x="628650" y="1264514"/>
            <a:ext cx="3886200" cy="4912449"/>
          </a:xfrm>
        </p:spPr>
        <p:txBody>
          <a:bodyPr anchor="ct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10766E2E-77EE-45FA-AB5D-65C3D24AE574}"/>
              </a:ext>
            </a:extLst>
          </p:cNvPr>
          <p:cNvSpPr>
            <a:spLocks noGrp="1"/>
          </p:cNvSpPr>
          <p:nvPr>
            <p:ph sz="half" idx="2" hasCustomPrompt="1"/>
          </p:nvPr>
        </p:nvSpPr>
        <p:spPr>
          <a:xfrm>
            <a:off x="4629150" y="1264514"/>
            <a:ext cx="3886200" cy="4912449"/>
          </a:xfrm>
        </p:spPr>
        <p:txBody>
          <a:bodyPr anchor="ct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C35B7B7D-BD92-49D5-9DD4-8A35358B28BE}"/>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页脚占位符 5">
            <a:extLst>
              <a:ext uri="{FF2B5EF4-FFF2-40B4-BE49-F238E27FC236}">
                <a16:creationId xmlns:a16="http://schemas.microsoft.com/office/drawing/2014/main" id="{C59DEEED-7C8B-4C4B-8D8C-3F6D1CE248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CE7CB7-CAD6-46F5-A02A-5FBF651474AE}"/>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9" name="图片 8">
            <a:extLst>
              <a:ext uri="{FF2B5EF4-FFF2-40B4-BE49-F238E27FC236}">
                <a16:creationId xmlns:a16="http://schemas.microsoft.com/office/drawing/2014/main" id="{E77D5AB2-67F7-4B5E-8544-50AFD4FB68B1}"/>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29136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0D691-B38A-4F9E-9608-71CFBFCF9D0C}"/>
              </a:ext>
            </a:extLst>
          </p:cNvPr>
          <p:cNvSpPr>
            <a:spLocks noGrp="1"/>
          </p:cNvSpPr>
          <p:nvPr>
            <p:ph type="title"/>
          </p:nvPr>
        </p:nvSpPr>
        <p:spPr>
          <a:xfrm>
            <a:off x="629841" y="365126"/>
            <a:ext cx="7886700" cy="720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905AB4-FC07-471F-814F-15C55F0CE04D}"/>
              </a:ext>
            </a:extLst>
          </p:cNvPr>
          <p:cNvSpPr>
            <a:spLocks noGrp="1"/>
          </p:cNvSpPr>
          <p:nvPr>
            <p:ph type="body" idx="1" hasCustomPrompt="1"/>
          </p:nvPr>
        </p:nvSpPr>
        <p:spPr>
          <a:xfrm>
            <a:off x="629842" y="1251814"/>
            <a:ext cx="3868340" cy="696986"/>
          </a:xfrm>
        </p:spPr>
        <p:txBody>
          <a:bodyPr anchor="b">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19F09CA2-646C-4512-BCD1-196EAA930D73}"/>
              </a:ext>
            </a:extLst>
          </p:cNvPr>
          <p:cNvSpPr>
            <a:spLocks noGrp="1"/>
          </p:cNvSpPr>
          <p:nvPr>
            <p:ph sz="half" idx="2" hasCustomPrompt="1"/>
          </p:nvPr>
        </p:nvSpPr>
        <p:spPr>
          <a:xfrm>
            <a:off x="629842" y="1988562"/>
            <a:ext cx="3868340" cy="420110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a:extLst>
              <a:ext uri="{FF2B5EF4-FFF2-40B4-BE49-F238E27FC236}">
                <a16:creationId xmlns:a16="http://schemas.microsoft.com/office/drawing/2014/main" id="{C70869EF-B52E-451D-920B-4E69EEF72655}"/>
              </a:ext>
            </a:extLst>
          </p:cNvPr>
          <p:cNvSpPr>
            <a:spLocks noGrp="1"/>
          </p:cNvSpPr>
          <p:nvPr>
            <p:ph type="body" sz="quarter" idx="3" hasCustomPrompt="1"/>
          </p:nvPr>
        </p:nvSpPr>
        <p:spPr>
          <a:xfrm>
            <a:off x="4626767" y="1251814"/>
            <a:ext cx="3887391" cy="696986"/>
          </a:xfrm>
        </p:spPr>
        <p:txBody>
          <a:bodyPr anchor="b">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a:extLst>
              <a:ext uri="{FF2B5EF4-FFF2-40B4-BE49-F238E27FC236}">
                <a16:creationId xmlns:a16="http://schemas.microsoft.com/office/drawing/2014/main" id="{90A2B9F7-464D-4F9D-B231-A91B58EE0B39}"/>
              </a:ext>
            </a:extLst>
          </p:cNvPr>
          <p:cNvSpPr>
            <a:spLocks noGrp="1"/>
          </p:cNvSpPr>
          <p:nvPr>
            <p:ph sz="quarter" idx="4" hasCustomPrompt="1"/>
          </p:nvPr>
        </p:nvSpPr>
        <p:spPr>
          <a:xfrm>
            <a:off x="4629150" y="1988562"/>
            <a:ext cx="3887391" cy="420110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a:extLst>
              <a:ext uri="{FF2B5EF4-FFF2-40B4-BE49-F238E27FC236}">
                <a16:creationId xmlns:a16="http://schemas.microsoft.com/office/drawing/2014/main" id="{6A67AE73-D9F0-4BAB-A412-E62E80519888}"/>
              </a:ext>
            </a:extLst>
          </p:cNvPr>
          <p:cNvSpPr>
            <a:spLocks noGrp="1"/>
          </p:cNvSpPr>
          <p:nvPr>
            <p:ph type="dt" sz="half" idx="10"/>
          </p:nvPr>
        </p:nvSpPr>
        <p:spPr/>
        <p:txBody>
          <a:bodyPr/>
          <a:lstStyle/>
          <a:p>
            <a:r>
              <a:rPr lang="en-US" altLang="zh-CN"/>
              <a:t>Permissions, Storage and Sensors</a:t>
            </a:r>
            <a:endParaRPr lang="zh-CN" altLang="en-US" dirty="0"/>
          </a:p>
        </p:txBody>
      </p:sp>
      <p:sp>
        <p:nvSpPr>
          <p:cNvPr id="8" name="页脚占位符 7">
            <a:extLst>
              <a:ext uri="{FF2B5EF4-FFF2-40B4-BE49-F238E27FC236}">
                <a16:creationId xmlns:a16="http://schemas.microsoft.com/office/drawing/2014/main" id="{70AC88C6-C8B9-4628-AC9C-280834C289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13B34E-C46F-4451-92CE-A5A4BC19F63B}"/>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10" name="图片 9">
            <a:extLst>
              <a:ext uri="{FF2B5EF4-FFF2-40B4-BE49-F238E27FC236}">
                <a16:creationId xmlns:a16="http://schemas.microsoft.com/office/drawing/2014/main" id="{CA96E489-32C7-4056-B770-C65123211700}"/>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524356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F6DE4-796E-4EE3-8C8C-6895A24BAD79}"/>
              </a:ext>
            </a:extLst>
          </p:cNvPr>
          <p:cNvSpPr>
            <a:spLocks noGrp="1"/>
          </p:cNvSpPr>
          <p:nvPr>
            <p:ph type="title"/>
          </p:nvPr>
        </p:nvSpPr>
        <p:spPr>
          <a:xfrm>
            <a:off x="628650" y="365126"/>
            <a:ext cx="7886700" cy="720000"/>
          </a:xfr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F5CEFD-B20D-4CF0-B3BD-62B096EE5253}"/>
              </a:ext>
            </a:extLst>
          </p:cNvPr>
          <p:cNvSpPr>
            <a:spLocks noGrp="1"/>
          </p:cNvSpPr>
          <p:nvPr>
            <p:ph type="dt" sz="half" idx="10"/>
          </p:nvPr>
        </p:nvSpPr>
        <p:spPr/>
        <p:txBody>
          <a:bodyPr/>
          <a:lstStyle/>
          <a:p>
            <a:r>
              <a:rPr lang="en-US" altLang="zh-CN"/>
              <a:t>Permissions, Storage and Sensors</a:t>
            </a:r>
            <a:endParaRPr lang="zh-CN" altLang="en-US" dirty="0"/>
          </a:p>
        </p:txBody>
      </p:sp>
      <p:sp>
        <p:nvSpPr>
          <p:cNvPr id="4" name="页脚占位符 3">
            <a:extLst>
              <a:ext uri="{FF2B5EF4-FFF2-40B4-BE49-F238E27FC236}">
                <a16:creationId xmlns:a16="http://schemas.microsoft.com/office/drawing/2014/main" id="{338E427B-C39E-49C8-B5B8-5794DB5212D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AFA251-F46B-4C4A-9615-9C6539004A4B}"/>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6" name="图片 5">
            <a:extLst>
              <a:ext uri="{FF2B5EF4-FFF2-40B4-BE49-F238E27FC236}">
                <a16:creationId xmlns:a16="http://schemas.microsoft.com/office/drawing/2014/main" id="{73A0C816-6590-455C-8168-6187B56C67B6}"/>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91678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32E49-C000-4CDA-AA2C-2B1A6DE76920}"/>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页脚占位符 2">
            <a:extLst>
              <a:ext uri="{FF2B5EF4-FFF2-40B4-BE49-F238E27FC236}">
                <a16:creationId xmlns:a16="http://schemas.microsoft.com/office/drawing/2014/main" id="{72B54F48-E142-4819-9AF0-9CCF35A821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712449-8A21-4503-A055-82EFA5213026}"/>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5" name="图片 4">
            <a:extLst>
              <a:ext uri="{FF2B5EF4-FFF2-40B4-BE49-F238E27FC236}">
                <a16:creationId xmlns:a16="http://schemas.microsoft.com/office/drawing/2014/main" id="{6FFBD646-28DB-405E-B9D7-782ECFB847FD}"/>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97527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AB00A-3290-42C7-8842-9C4C6F588FA3}"/>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E7DCCCE4-3952-407D-976B-1FB59BC9069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1012A1CB-262A-4EDF-BB3D-7605333D236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95B2D9-BE5F-4671-93EE-EE7C21D7E1C4}"/>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页脚占位符 5">
            <a:extLst>
              <a:ext uri="{FF2B5EF4-FFF2-40B4-BE49-F238E27FC236}">
                <a16:creationId xmlns:a16="http://schemas.microsoft.com/office/drawing/2014/main" id="{3E914A25-BABE-40FF-A1CB-880EF308D0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7F1AF1-E7E3-4D36-8732-400C5F7BBB9A}"/>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B0528BB3-811F-490E-A48C-2846B530BBAB}"/>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41203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1A663-C8FB-467F-ACA0-552FD4C2E3A9}"/>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7E773488-F4CE-4F8C-9848-2320448AD06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858E703C-4EDE-43DC-B451-48E8C30B36A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9E80A6-ADBE-4B7C-A324-0B1415CB5725}"/>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页脚占位符 5">
            <a:extLst>
              <a:ext uri="{FF2B5EF4-FFF2-40B4-BE49-F238E27FC236}">
                <a16:creationId xmlns:a16="http://schemas.microsoft.com/office/drawing/2014/main" id="{E97EE7D6-1D4A-42BF-AE45-06E02D9765AB}"/>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3AEE6A64-8A39-45DC-A7C4-4CBCF344CB30}"/>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0BBD0F89-873D-4784-B7DC-252606C76D84}"/>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4580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65E27D-2D26-467F-B340-0A9978C61E9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5098CF-BED7-4238-A328-FD9CFE59A5A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CD4DD7D-53D4-4CBB-B721-24E4097ABB1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ltLang="zh-CN"/>
              <a:t>Permissions, Storage and Sensors</a:t>
            </a:r>
            <a:endParaRPr lang="zh-CN" altLang="en-US"/>
          </a:p>
        </p:txBody>
      </p:sp>
      <p:sp>
        <p:nvSpPr>
          <p:cNvPr id="5" name="页脚占位符 4">
            <a:extLst>
              <a:ext uri="{FF2B5EF4-FFF2-40B4-BE49-F238E27FC236}">
                <a16:creationId xmlns:a16="http://schemas.microsoft.com/office/drawing/2014/main" id="{86ABF3C2-0985-4CD5-951A-2810E767129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11D6B43-AE1F-415C-966C-447F6E6A10D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2006E8-1235-4E0F-9686-F62A88C7645C}" type="slidenum">
              <a:rPr lang="zh-CN" altLang="en-US" smtClean="0"/>
              <a:t>‹#›</a:t>
            </a:fld>
            <a:endParaRPr lang="zh-CN" altLang="en-US"/>
          </a:p>
        </p:txBody>
      </p:sp>
    </p:spTree>
    <p:extLst>
      <p:ext uri="{BB962C8B-B14F-4D97-AF65-F5344CB8AC3E}">
        <p14:creationId xmlns:p14="http://schemas.microsoft.com/office/powerpoint/2010/main" val="264523008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android.com/training/data-storage/app-specific"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android.com/training/data-storage/share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vescience.com/40103-accelerometer-vs-gyroscop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ndroid.google.cn/guide/topics/manifest/uses-permission-element" TargetMode="External"/><Relationship Id="rId2" Type="http://schemas.openxmlformats.org/officeDocument/2006/relationships/hyperlink" Target="https://developer.android.google.cn/reference/android/Manifest.permiss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94F8-918D-F44C-B05E-CFB42504607A}"/>
              </a:ext>
            </a:extLst>
          </p:cNvPr>
          <p:cNvSpPr>
            <a:spLocks noGrp="1"/>
          </p:cNvSpPr>
          <p:nvPr>
            <p:ph type="ctrTitle"/>
          </p:nvPr>
        </p:nvSpPr>
        <p:spPr/>
        <p:txBody>
          <a:bodyPr/>
          <a:lstStyle/>
          <a:p>
            <a:r>
              <a:rPr lang="en-GB" dirty="0"/>
              <a:t>Permissions, Storage and Sensors</a:t>
            </a:r>
          </a:p>
        </p:txBody>
      </p:sp>
      <p:sp>
        <p:nvSpPr>
          <p:cNvPr id="3" name="Subtitle 2">
            <a:extLst>
              <a:ext uri="{FF2B5EF4-FFF2-40B4-BE49-F238E27FC236}">
                <a16:creationId xmlns:a16="http://schemas.microsoft.com/office/drawing/2014/main" id="{621659F3-55B0-BF4D-BC83-79A8996DCD93}"/>
              </a:ext>
            </a:extLst>
          </p:cNvPr>
          <p:cNvSpPr>
            <a:spLocks noGrp="1"/>
          </p:cNvSpPr>
          <p:nvPr>
            <p:ph type="subTitle" idx="1"/>
          </p:nvPr>
        </p:nvSpPr>
        <p:spPr/>
        <p:txBody>
          <a:bodyPr/>
          <a:lstStyle/>
          <a:p>
            <a:r>
              <a:rPr lang="en-GB" dirty="0"/>
              <a:t>Jianjun.Chen@xjtlu.edu.cn</a:t>
            </a:r>
          </a:p>
        </p:txBody>
      </p:sp>
      <p:sp>
        <p:nvSpPr>
          <p:cNvPr id="4" name="Date Placeholder 3">
            <a:extLst>
              <a:ext uri="{FF2B5EF4-FFF2-40B4-BE49-F238E27FC236}">
                <a16:creationId xmlns:a16="http://schemas.microsoft.com/office/drawing/2014/main" id="{ECD45FA4-7924-FC4A-858C-996C2E7978E5}"/>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Slide Number Placeholder 4">
            <a:extLst>
              <a:ext uri="{FF2B5EF4-FFF2-40B4-BE49-F238E27FC236}">
                <a16:creationId xmlns:a16="http://schemas.microsoft.com/office/drawing/2014/main" id="{BAE64528-889B-A24D-AA13-A4FBE142B6EA}"/>
              </a:ext>
            </a:extLst>
          </p:cNvPr>
          <p:cNvSpPr>
            <a:spLocks noGrp="1"/>
          </p:cNvSpPr>
          <p:nvPr>
            <p:ph type="sldNum" sz="quarter" idx="12"/>
          </p:nvPr>
        </p:nvSpPr>
        <p:spPr/>
        <p:txBody>
          <a:bodyPr/>
          <a:lstStyle/>
          <a:p>
            <a:fld id="{86BE559F-B509-417A-952F-FE801FDFF67A}" type="slidenum">
              <a:rPr lang="zh-CN" altLang="en-US" smtClean="0"/>
              <a:pPr/>
              <a:t>1</a:t>
            </a:fld>
            <a:endParaRPr lang="zh-CN" altLang="en-US" dirty="0"/>
          </a:p>
        </p:txBody>
      </p:sp>
    </p:spTree>
    <p:extLst>
      <p:ext uri="{BB962C8B-B14F-4D97-AF65-F5344CB8AC3E}">
        <p14:creationId xmlns:p14="http://schemas.microsoft.com/office/powerpoint/2010/main" val="278809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67CCAF5-A75C-207B-3BBF-93FEC024E331}"/>
              </a:ext>
            </a:extLst>
          </p:cNvPr>
          <p:cNvSpPr>
            <a:spLocks noGrp="1"/>
          </p:cNvSpPr>
          <p:nvPr>
            <p:ph type="title"/>
          </p:nvPr>
        </p:nvSpPr>
        <p:spPr/>
        <p:txBody>
          <a:bodyPr/>
          <a:lstStyle/>
          <a:p>
            <a:r>
              <a:rPr lang="en-US" altLang="zh-CN" dirty="0"/>
              <a:t>App-Specific Storage</a:t>
            </a:r>
            <a:endParaRPr lang="zh-CN" altLang="en-US" dirty="0"/>
          </a:p>
        </p:txBody>
      </p:sp>
      <p:sp>
        <p:nvSpPr>
          <p:cNvPr id="4" name="日期占位符 3">
            <a:extLst>
              <a:ext uri="{FF2B5EF4-FFF2-40B4-BE49-F238E27FC236}">
                <a16:creationId xmlns:a16="http://schemas.microsoft.com/office/drawing/2014/main" id="{692EB22F-A669-AE14-96BA-4D284DC4DC3F}"/>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0F633F7C-07ED-D0EC-0B21-930680B5EDDE}"/>
              </a:ext>
            </a:extLst>
          </p:cNvPr>
          <p:cNvSpPr>
            <a:spLocks noGrp="1"/>
          </p:cNvSpPr>
          <p:nvPr>
            <p:ph type="sldNum" sz="quarter" idx="12"/>
          </p:nvPr>
        </p:nvSpPr>
        <p:spPr/>
        <p:txBody>
          <a:bodyPr/>
          <a:lstStyle/>
          <a:p>
            <a:fld id="{A52006E8-1235-4E0F-9686-F62A88C7645C}" type="slidenum">
              <a:rPr lang="zh-CN" altLang="en-US" smtClean="0"/>
              <a:pPr/>
              <a:t>10</a:t>
            </a:fld>
            <a:endParaRPr lang="zh-CN" altLang="en-US" dirty="0"/>
          </a:p>
        </p:txBody>
      </p:sp>
      <p:graphicFrame>
        <p:nvGraphicFramePr>
          <p:cNvPr id="11" name="内容占位符 10">
            <a:extLst>
              <a:ext uri="{FF2B5EF4-FFF2-40B4-BE49-F238E27FC236}">
                <a16:creationId xmlns:a16="http://schemas.microsoft.com/office/drawing/2014/main" id="{A44B7ACE-DC24-ACAC-1A6F-6456C3E61F00}"/>
              </a:ext>
            </a:extLst>
          </p:cNvPr>
          <p:cNvGraphicFramePr>
            <a:graphicFrameLocks noGrp="1"/>
          </p:cNvGraphicFramePr>
          <p:nvPr>
            <p:ph idx="1"/>
            <p:extLst>
              <p:ext uri="{D42A27DB-BD31-4B8C-83A1-F6EECF244321}">
                <p14:modId xmlns:p14="http://schemas.microsoft.com/office/powerpoint/2010/main" val="697564659"/>
              </p:ext>
            </p:extLst>
          </p:nvPr>
        </p:nvGraphicFramePr>
        <p:xfrm>
          <a:off x="628650" y="1262063"/>
          <a:ext cx="7886699" cy="4828759"/>
        </p:xfrm>
        <a:graphic>
          <a:graphicData uri="http://schemas.openxmlformats.org/drawingml/2006/table">
            <a:tbl>
              <a:tblPr firstRow="1" bandRow="1">
                <a:tableStyleId>{2D5ABB26-0587-4C30-8999-92F81FD0307C}</a:tableStyleId>
              </a:tblPr>
              <a:tblGrid>
                <a:gridCol w="1475628">
                  <a:extLst>
                    <a:ext uri="{9D8B030D-6E8A-4147-A177-3AD203B41FA5}">
                      <a16:colId xmlns:a16="http://schemas.microsoft.com/office/drawing/2014/main" val="3682139568"/>
                    </a:ext>
                  </a:extLst>
                </a:gridCol>
                <a:gridCol w="213433">
                  <a:extLst>
                    <a:ext uri="{9D8B030D-6E8A-4147-A177-3AD203B41FA5}">
                      <a16:colId xmlns:a16="http://schemas.microsoft.com/office/drawing/2014/main" val="2542288349"/>
                    </a:ext>
                  </a:extLst>
                </a:gridCol>
                <a:gridCol w="3098819">
                  <a:extLst>
                    <a:ext uri="{9D8B030D-6E8A-4147-A177-3AD203B41FA5}">
                      <a16:colId xmlns:a16="http://schemas.microsoft.com/office/drawing/2014/main" val="2901667668"/>
                    </a:ext>
                  </a:extLst>
                </a:gridCol>
                <a:gridCol w="3098819">
                  <a:extLst>
                    <a:ext uri="{9D8B030D-6E8A-4147-A177-3AD203B41FA5}">
                      <a16:colId xmlns:a16="http://schemas.microsoft.com/office/drawing/2014/main" val="3654172405"/>
                    </a:ext>
                  </a:extLst>
                </a:gridCol>
              </a:tblGrid>
              <a:tr h="762312">
                <a:tc>
                  <a:txBody>
                    <a:bodyPr/>
                    <a:lstStyle/>
                    <a:p>
                      <a:endParaRPr lang="zh-CN" altLang="en-US" dirty="0"/>
                    </a:p>
                  </a:txBody>
                  <a:tcPr>
                    <a:lnR w="19050" cap="flat" cmpd="sng" algn="ctr">
                      <a:solidFill>
                        <a:schemeClr val="bg2">
                          <a:lumMod val="90000"/>
                        </a:schemeClr>
                      </a:solidFill>
                      <a:prstDash val="solid"/>
                      <a:round/>
                      <a:headEnd type="none" w="med" len="med"/>
                      <a:tailEnd type="none" w="med" len="med"/>
                    </a:lnR>
                    <a:lnB w="19050" cap="flat" cmpd="sng" algn="ctr">
                      <a:solidFill>
                        <a:schemeClr val="bg2">
                          <a:lumMod val="90000"/>
                        </a:schemeClr>
                      </a:solidFill>
                      <a:prstDash val="solid"/>
                      <a:round/>
                      <a:headEnd type="none" w="med" len="med"/>
                      <a:tailEnd type="none" w="med" len="med"/>
                    </a:lnB>
                  </a:tcPr>
                </a:tc>
                <a:tc>
                  <a:txBody>
                    <a:bodyPr/>
                    <a:lstStyle/>
                    <a:p>
                      <a:endParaRPr lang="zh-CN" altLang="en-US" sz="2800" b="1" dirty="0"/>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B w="19050" cap="flat" cmpd="sng" algn="ctr">
                      <a:solidFill>
                        <a:schemeClr val="bg2">
                          <a:lumMod val="90000"/>
                        </a:schemeClr>
                      </a:solidFill>
                      <a:prstDash val="solid"/>
                      <a:round/>
                      <a:headEnd type="none" w="med" len="med"/>
                      <a:tailEnd type="none" w="med" len="med"/>
                    </a:lnB>
                  </a:tcPr>
                </a:tc>
                <a:tc>
                  <a:txBody>
                    <a:bodyPr/>
                    <a:lstStyle/>
                    <a:p>
                      <a:r>
                        <a:rPr lang="en-US" altLang="zh-CN" sz="2400" b="1" dirty="0"/>
                        <a:t>Internal Storage</a:t>
                      </a:r>
                      <a:endParaRPr lang="zh-CN" altLang="en-US" sz="2400" b="1" dirty="0"/>
                    </a:p>
                  </a:txBody>
                  <a:tcPr anchor="ctr">
                    <a:lnL w="19050" cap="flat" cmpd="sng" algn="ctr">
                      <a:noFill/>
                      <a:prstDash val="solid"/>
                      <a:round/>
                      <a:headEnd type="none" w="med" len="med"/>
                      <a:tailEnd type="none" w="med" len="med"/>
                    </a:lnL>
                    <a:lnR>
                      <a:noFill/>
                    </a:lnR>
                    <a:lnT>
                      <a:noFill/>
                    </a:lnT>
                    <a:lnB w="190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2400" b="1" dirty="0"/>
                        <a:t>External Storage</a:t>
                      </a:r>
                      <a:endParaRPr lang="zh-CN" altLang="en-US" sz="2400" b="1" dirty="0"/>
                    </a:p>
                  </a:txBody>
                  <a:tcPr anchor="ctr">
                    <a:lnL>
                      <a:noFill/>
                    </a:lnL>
                    <a:lnB w="190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130782522"/>
                  </a:ext>
                </a:extLst>
              </a:tr>
              <a:tr h="688699">
                <a:tc>
                  <a:txBody>
                    <a:bodyPr/>
                    <a:lstStyle/>
                    <a:p>
                      <a:r>
                        <a:rPr lang="en-US" altLang="zh-CN" sz="1800" b="1" dirty="0">
                          <a:solidFill>
                            <a:schemeClr val="accent2">
                              <a:lumMod val="75000"/>
                            </a:schemeClr>
                          </a:solidFill>
                        </a:rPr>
                        <a:t>Availability</a:t>
                      </a:r>
                      <a:endParaRPr lang="zh-CN" altLang="en-US" sz="1800" b="1" dirty="0">
                        <a:solidFill>
                          <a:schemeClr val="accent2">
                            <a:lumMod val="75000"/>
                          </a:schemeClr>
                        </a:solidFill>
                      </a:endParaRPr>
                    </a:p>
                  </a:txBody>
                  <a:tcPr anchor="ctr">
                    <a:lnR w="19050" cap="flat" cmpd="sng" algn="ctr">
                      <a:solidFill>
                        <a:schemeClr val="bg2">
                          <a:lumMod val="90000"/>
                        </a:schemeClr>
                      </a:solid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tcPr>
                </a:tc>
                <a:tc>
                  <a:txBody>
                    <a:bodyPr/>
                    <a:lstStyle/>
                    <a:p>
                      <a:endParaRPr lang="zh-CN" altLang="en-US" sz="1800" dirty="0">
                        <a:solidFill>
                          <a:schemeClr val="accent2">
                            <a:lumMod val="75000"/>
                          </a:schemeClr>
                        </a:solidFill>
                      </a:endParaRPr>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800" dirty="0">
                          <a:solidFill>
                            <a:schemeClr val="accent2">
                              <a:lumMod val="75000"/>
                            </a:schemeClr>
                          </a:solidFill>
                        </a:rPr>
                        <a:t>Built-in memory</a:t>
                      </a:r>
                    </a:p>
                    <a:p>
                      <a:r>
                        <a:rPr lang="en-US" altLang="zh-CN" sz="1800" dirty="0">
                          <a:solidFill>
                            <a:schemeClr val="accent2">
                              <a:lumMod val="75000"/>
                            </a:schemeClr>
                          </a:solidFill>
                        </a:rPr>
                        <a:t>(always accessible)</a:t>
                      </a:r>
                      <a:endParaRPr lang="zh-CN" altLang="en-US" sz="1800" dirty="0">
                        <a:solidFill>
                          <a:schemeClr val="accent2">
                            <a:lumMod val="75000"/>
                          </a:schemeClr>
                        </a:solidFill>
                      </a:endParaRPr>
                    </a:p>
                  </a:txBody>
                  <a:tcPr anchor="ctr">
                    <a:lnL w="19050" cap="flat" cmpd="sng" algn="ctr">
                      <a:noFill/>
                      <a:prstDash val="solid"/>
                      <a:round/>
                      <a:headEnd type="none" w="med" len="med"/>
                      <a:tailEnd type="none" w="med" len="med"/>
                    </a:lnL>
                    <a:lnR>
                      <a:noFill/>
                    </a:lnR>
                    <a:lnT w="1905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chemeClr val="accent2">
                              <a:lumMod val="75000"/>
                            </a:schemeClr>
                          </a:solidFill>
                        </a:rPr>
                        <a:t>Built-in memory or SD card</a:t>
                      </a:r>
                    </a:p>
                    <a:p>
                      <a:r>
                        <a:rPr lang="en-US" altLang="zh-CN" sz="1800" dirty="0">
                          <a:solidFill>
                            <a:schemeClr val="accent2">
                              <a:lumMod val="75000"/>
                            </a:schemeClr>
                          </a:solidFill>
                        </a:rPr>
                        <a:t>(not always accessible)</a:t>
                      </a:r>
                      <a:endParaRPr lang="zh-CN" altLang="en-US" sz="1800" dirty="0">
                        <a:solidFill>
                          <a:schemeClr val="accent2">
                            <a:lumMod val="75000"/>
                          </a:schemeClr>
                        </a:solidFill>
                      </a:endParaRPr>
                    </a:p>
                  </a:txBody>
                  <a:tcPr anchor="ctr">
                    <a:lnL>
                      <a:noFill/>
                    </a:lnL>
                    <a:lnT w="1905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86686955"/>
                  </a:ext>
                </a:extLst>
              </a:tr>
              <a:tr h="726552">
                <a:tc>
                  <a:txBody>
                    <a:bodyPr/>
                    <a:lstStyle/>
                    <a:p>
                      <a:r>
                        <a:rPr lang="en-US" altLang="zh-CN" sz="1800" b="1" dirty="0">
                          <a:solidFill>
                            <a:schemeClr val="accent6"/>
                          </a:solidFill>
                        </a:rPr>
                        <a:t>Permissions</a:t>
                      </a:r>
                      <a:endParaRPr lang="zh-CN" altLang="en-US" sz="1800" b="1" dirty="0">
                        <a:solidFill>
                          <a:schemeClr val="accent6"/>
                        </a:solidFill>
                      </a:endParaRPr>
                    </a:p>
                  </a:txBody>
                  <a:tcPr anchor="ctr">
                    <a:lnR w="19050" cap="flat" cmpd="sng" algn="ctr">
                      <a:solidFill>
                        <a:schemeClr val="bg2">
                          <a:lumMod val="90000"/>
                        </a:schemeClr>
                      </a:solidFill>
                      <a:prstDash val="solid"/>
                      <a:round/>
                      <a:headEnd type="none" w="med" len="med"/>
                      <a:tailEnd type="none" w="med" len="med"/>
                    </a:lnR>
                  </a:tcPr>
                </a:tc>
                <a:tc>
                  <a:txBody>
                    <a:bodyPr/>
                    <a:lstStyle/>
                    <a:p>
                      <a:endParaRPr lang="zh-CN" altLang="en-US" sz="1800" dirty="0">
                        <a:solidFill>
                          <a:schemeClr val="accent6"/>
                        </a:solidFill>
                      </a:endParaRPr>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800" dirty="0">
                          <a:solidFill>
                            <a:schemeClr val="accent6"/>
                          </a:solidFill>
                        </a:rPr>
                        <a:t>Not needed</a:t>
                      </a:r>
                      <a:endParaRPr lang="zh-CN" altLang="en-US" sz="1800" dirty="0">
                        <a:solidFill>
                          <a:schemeClr val="accent6"/>
                        </a:solidFill>
                      </a:endParaRPr>
                    </a:p>
                  </a:txBody>
                  <a:tcPr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chemeClr val="accent6"/>
                          </a:solidFill>
                        </a:rPr>
                        <a:t>Not needed in Android 4.4 or higher (API level 19+)</a:t>
                      </a:r>
                      <a:endParaRPr lang="zh-CN" altLang="en-US" sz="1800" dirty="0">
                        <a:solidFill>
                          <a:schemeClr val="accent6"/>
                        </a:solidFill>
                      </a:endParaRPr>
                    </a:p>
                  </a:txBody>
                  <a:tcPr anchor="ctr">
                    <a:lnL>
                      <a:noFill/>
                    </a:lnL>
                    <a:lnT w="1905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55505045"/>
                  </a:ext>
                </a:extLst>
              </a:tr>
              <a:tr h="1041176">
                <a:tc>
                  <a:txBody>
                    <a:bodyPr/>
                    <a:lstStyle/>
                    <a:p>
                      <a:r>
                        <a:rPr lang="en-US" altLang="zh-CN" sz="1800" b="1" dirty="0">
                          <a:solidFill>
                            <a:schemeClr val="accent5">
                              <a:lumMod val="75000"/>
                            </a:schemeClr>
                          </a:solidFill>
                        </a:rPr>
                        <a:t>Accessibility</a:t>
                      </a:r>
                      <a:endParaRPr lang="zh-CN" altLang="en-US" sz="1800" b="1" dirty="0">
                        <a:solidFill>
                          <a:schemeClr val="accent5">
                            <a:lumMod val="75000"/>
                          </a:schemeClr>
                        </a:solidFill>
                      </a:endParaRPr>
                    </a:p>
                  </a:txBody>
                  <a:tcPr anchor="ctr">
                    <a:lnR w="19050" cap="flat" cmpd="sng" algn="ctr">
                      <a:solidFill>
                        <a:schemeClr val="bg2">
                          <a:lumMod val="90000"/>
                        </a:schemeClr>
                      </a:solidFill>
                      <a:prstDash val="solid"/>
                      <a:round/>
                      <a:headEnd type="none" w="med" len="med"/>
                      <a:tailEnd type="none" w="med" len="med"/>
                    </a:lnR>
                  </a:tcPr>
                </a:tc>
                <a:tc>
                  <a:txBody>
                    <a:bodyPr/>
                    <a:lstStyle/>
                    <a:p>
                      <a:endParaRPr lang="en-US" altLang="zh-CN" sz="1800" dirty="0">
                        <a:solidFill>
                          <a:schemeClr val="accent5">
                            <a:lumMod val="75000"/>
                          </a:schemeClr>
                        </a:solidFill>
                      </a:endParaRPr>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chemeClr val="accent5">
                              <a:lumMod val="75000"/>
                            </a:schemeClr>
                          </a:solidFill>
                        </a:rPr>
                        <a:t>Files are accessible only by your app by default</a:t>
                      </a:r>
                    </a:p>
                  </a:txBody>
                  <a:tcPr anchor="ctr">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chemeClr val="accent5">
                              <a:lumMod val="75000"/>
                            </a:schemeClr>
                          </a:solidFill>
                        </a:rPr>
                        <a:t>Files are world-readable and can be modified when USB is connected</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5419742"/>
                  </a:ext>
                </a:extLst>
              </a:tr>
              <a:tr h="1037932">
                <a:tc>
                  <a:txBody>
                    <a:bodyPr/>
                    <a:lstStyle/>
                    <a:p>
                      <a:r>
                        <a:rPr lang="en-US" altLang="zh-CN" sz="1800" b="1" dirty="0">
                          <a:solidFill>
                            <a:schemeClr val="accent6">
                              <a:lumMod val="75000"/>
                            </a:schemeClr>
                          </a:solidFill>
                        </a:rPr>
                        <a:t>Persistence</a:t>
                      </a:r>
                      <a:endParaRPr lang="zh-CN" altLang="en-US" sz="1800" b="1" dirty="0">
                        <a:solidFill>
                          <a:schemeClr val="accent6">
                            <a:lumMod val="75000"/>
                          </a:schemeClr>
                        </a:solidFill>
                      </a:endParaRPr>
                    </a:p>
                  </a:txBody>
                  <a:tcPr anchor="ctr">
                    <a:lnR w="19050" cap="flat" cmpd="sng" algn="ctr">
                      <a:solidFill>
                        <a:schemeClr val="bg2">
                          <a:lumMod val="90000"/>
                        </a:schemeClr>
                      </a:solidFill>
                      <a:prstDash val="solid"/>
                      <a:round/>
                      <a:headEnd type="none" w="med" len="med"/>
                      <a:tailEnd type="none" w="med" len="med"/>
                    </a:lnR>
                  </a:tcPr>
                </a:tc>
                <a:tc>
                  <a:txBody>
                    <a:bodyPr/>
                    <a:lstStyle/>
                    <a:p>
                      <a:endParaRPr lang="zh-CN" altLang="en-US" sz="1800" dirty="0">
                        <a:solidFill>
                          <a:schemeClr val="accent6">
                            <a:lumMod val="75000"/>
                          </a:schemeClr>
                        </a:solidFill>
                      </a:endParaRPr>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chemeClr val="accent6">
                              <a:lumMod val="75000"/>
                            </a:schemeClr>
                          </a:solidFill>
                        </a:rPr>
                        <a:t>Files are removed when the app is uninstalled</a:t>
                      </a:r>
                      <a:endParaRPr lang="zh-CN" altLang="en-US" sz="1800" dirty="0">
                        <a:solidFill>
                          <a:schemeClr val="accent6">
                            <a:lumMod val="75000"/>
                          </a:schemeClr>
                        </a:solidFill>
                      </a:endParaRPr>
                    </a:p>
                  </a:txBody>
                  <a:tcPr anchor="ctr">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u="sng" dirty="0">
                          <a:solidFill>
                            <a:schemeClr val="accent6">
                              <a:lumMod val="75000"/>
                            </a:schemeClr>
                          </a:solidFill>
                        </a:rPr>
                        <a:t>May</a:t>
                      </a:r>
                      <a:r>
                        <a:rPr lang="en-US" altLang="zh-CN" sz="1800" dirty="0">
                          <a:solidFill>
                            <a:schemeClr val="accent6">
                              <a:lumMod val="75000"/>
                            </a:schemeClr>
                          </a:solidFill>
                        </a:rPr>
                        <a:t> not be completely removed</a:t>
                      </a:r>
                      <a:endParaRPr lang="zh-CN" altLang="en-US" sz="1800" dirty="0">
                        <a:solidFill>
                          <a:schemeClr val="accent6">
                            <a:lumMod val="75000"/>
                          </a:schemeClr>
                        </a:solidFill>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3052880"/>
                  </a:ext>
                </a:extLst>
              </a:tr>
              <a:tr h="572088">
                <a:tc>
                  <a:txBody>
                    <a:bodyPr/>
                    <a:lstStyle/>
                    <a:p>
                      <a:r>
                        <a:rPr lang="en-US" altLang="zh-CN" sz="1800" b="1" dirty="0">
                          <a:solidFill>
                            <a:schemeClr val="accent4">
                              <a:lumMod val="75000"/>
                            </a:schemeClr>
                          </a:solidFill>
                        </a:rPr>
                        <a:t>Encryption</a:t>
                      </a:r>
                      <a:endParaRPr lang="zh-CN" altLang="en-US" sz="1800" b="1" dirty="0">
                        <a:solidFill>
                          <a:schemeClr val="accent4">
                            <a:lumMod val="75000"/>
                          </a:schemeClr>
                        </a:solidFill>
                      </a:endParaRPr>
                    </a:p>
                  </a:txBody>
                  <a:tcPr anchor="ctr">
                    <a:lnR w="19050" cap="flat" cmpd="sng" algn="ctr">
                      <a:solidFill>
                        <a:schemeClr val="bg2">
                          <a:lumMod val="90000"/>
                        </a:schemeClr>
                      </a:solidFill>
                      <a:prstDash val="solid"/>
                      <a:round/>
                      <a:headEnd type="none" w="med" len="med"/>
                      <a:tailEnd type="none" w="med" len="med"/>
                    </a:lnR>
                  </a:tcPr>
                </a:tc>
                <a:tc>
                  <a:txBody>
                    <a:bodyPr/>
                    <a:lstStyle/>
                    <a:p>
                      <a:endParaRPr lang="zh-CN" altLang="en-US" sz="1800" dirty="0">
                        <a:solidFill>
                          <a:schemeClr val="accent4">
                            <a:lumMod val="75000"/>
                          </a:schemeClr>
                        </a:solidFill>
                      </a:endParaRPr>
                    </a:p>
                  </a:txBody>
                  <a:tcPr anchor="ctr">
                    <a:lnL w="19050" cap="flat" cmpd="sng" algn="ctr">
                      <a:solidFill>
                        <a:schemeClr val="bg2">
                          <a:lumMod val="90000"/>
                        </a:scheme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altLang="zh-CN" sz="1800" dirty="0">
                          <a:solidFill>
                            <a:schemeClr val="accent4">
                              <a:lumMod val="75000"/>
                            </a:schemeClr>
                          </a:solidFill>
                        </a:rPr>
                        <a:t>Encrypted since Android 10.</a:t>
                      </a:r>
                      <a:endParaRPr lang="zh-CN" altLang="en-US" sz="1800" dirty="0">
                        <a:solidFill>
                          <a:schemeClr val="accent4">
                            <a:lumMod val="75000"/>
                          </a:schemeClr>
                        </a:solidFill>
                      </a:endParaRPr>
                    </a:p>
                  </a:txBody>
                  <a:tcPr anchor="ctr">
                    <a:lnL w="1905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zh-CN" altLang="en-US" sz="1800" dirty="0"/>
                    </a:p>
                  </a:txBody>
                  <a:tcPr anchor="ctr">
                    <a:lnL>
                      <a:noFill/>
                    </a:lnL>
                    <a:lnT w="12700" cap="flat" cmpd="sng" algn="ctr">
                      <a:noFill/>
                      <a:prstDash val="solid"/>
                      <a:round/>
                      <a:headEnd type="none" w="med" len="med"/>
                      <a:tailEnd type="none" w="med" len="med"/>
                    </a:lnT>
                  </a:tcPr>
                </a:tc>
                <a:extLst>
                  <a:ext uri="{0D108BD9-81ED-4DB2-BD59-A6C34878D82A}">
                    <a16:rowId xmlns:a16="http://schemas.microsoft.com/office/drawing/2014/main" val="354213804"/>
                  </a:ext>
                </a:extLst>
              </a:tr>
            </a:tbl>
          </a:graphicData>
        </a:graphic>
      </p:graphicFrame>
      <p:sp>
        <p:nvSpPr>
          <p:cNvPr id="13" name="文本框 12">
            <a:extLst>
              <a:ext uri="{FF2B5EF4-FFF2-40B4-BE49-F238E27FC236}">
                <a16:creationId xmlns:a16="http://schemas.microsoft.com/office/drawing/2014/main" id="{FF844B14-9E69-89AD-54C3-F5BAECF4B601}"/>
              </a:ext>
            </a:extLst>
          </p:cNvPr>
          <p:cNvSpPr txBox="1"/>
          <p:nvPr/>
        </p:nvSpPr>
        <p:spPr>
          <a:xfrm>
            <a:off x="4571999" y="615732"/>
            <a:ext cx="2007857"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altLang="zh-CN" dirty="0"/>
              <a:t>“I brought a phone </a:t>
            </a:r>
          </a:p>
          <a:p>
            <a:r>
              <a:rPr lang="en-US" altLang="zh-CN" dirty="0"/>
              <a:t>with </a:t>
            </a:r>
            <a:r>
              <a:rPr lang="en-US" altLang="zh-CN" b="1" dirty="0"/>
              <a:t>64GB storage</a:t>
            </a:r>
            <a:r>
              <a:rPr lang="en-US" altLang="zh-CN" dirty="0"/>
              <a:t>”</a:t>
            </a:r>
            <a:endParaRPr lang="zh-CN" altLang="en-US" dirty="0"/>
          </a:p>
        </p:txBody>
      </p:sp>
      <p:cxnSp>
        <p:nvCxnSpPr>
          <p:cNvPr id="15" name="直接箭头连接符 14">
            <a:extLst>
              <a:ext uri="{FF2B5EF4-FFF2-40B4-BE49-F238E27FC236}">
                <a16:creationId xmlns:a16="http://schemas.microsoft.com/office/drawing/2014/main" id="{18A35BC0-F0F3-7E3C-064D-DE41A7430456}"/>
              </a:ext>
            </a:extLst>
          </p:cNvPr>
          <p:cNvCxnSpPr/>
          <p:nvPr/>
        </p:nvCxnSpPr>
        <p:spPr>
          <a:xfrm flipH="1">
            <a:off x="4121944" y="1200150"/>
            <a:ext cx="1143000" cy="10501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75E9656-87C4-0568-F5DF-A23FC8094CD0}"/>
              </a:ext>
            </a:extLst>
          </p:cNvPr>
          <p:cNvCxnSpPr>
            <a:cxnSpLocks/>
          </p:cNvCxnSpPr>
          <p:nvPr/>
        </p:nvCxnSpPr>
        <p:spPr>
          <a:xfrm>
            <a:off x="5264944" y="1200150"/>
            <a:ext cx="250031" cy="9286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38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Internal and External Storage</a:t>
            </a:r>
          </a:p>
        </p:txBody>
      </p:sp>
      <p:sp>
        <p:nvSpPr>
          <p:cNvPr id="8" name="Content Placeholder 7"/>
          <p:cNvSpPr>
            <a:spLocks noGrp="1"/>
          </p:cNvSpPr>
          <p:nvPr>
            <p:ph idx="1"/>
          </p:nvPr>
        </p:nvSpPr>
        <p:spPr/>
        <p:txBody>
          <a:bodyPr/>
          <a:lstStyle/>
          <a:p>
            <a:r>
              <a:rPr lang="en-US" dirty="0"/>
              <a:t>E.g., Our Xiaomi tablet has a built-in storage mounted at folder “/storage/emulated/0” (or sdcard0)</a:t>
            </a:r>
          </a:p>
          <a:p>
            <a:pPr lvl="1"/>
            <a:r>
              <a:rPr lang="en-US" dirty="0"/>
              <a:t>Part of it is used as internal memory</a:t>
            </a:r>
          </a:p>
          <a:p>
            <a:pPr lvl="1"/>
            <a:r>
              <a:rPr lang="en-US" dirty="0"/>
              <a:t>Part of it is used as external memory</a:t>
            </a:r>
          </a:p>
          <a:p>
            <a:r>
              <a:rPr lang="en-US" dirty="0"/>
              <a:t>Inserted SD card is called “secondary external storage”.</a:t>
            </a:r>
          </a:p>
          <a:p>
            <a:pPr lvl="1"/>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765" y="3120132"/>
            <a:ext cx="4693445" cy="2933404"/>
          </a:xfrm>
          <a:prstGeom prst="rect">
            <a:avLst/>
          </a:prstGeom>
          <a:effectLst>
            <a:outerShdw blurRad="63500" sx="102000" sy="102000" algn="ctr" rotWithShape="0">
              <a:prstClr val="black">
                <a:alpha val="40000"/>
              </a:prstClr>
            </a:outerShdw>
          </a:effectLst>
        </p:spPr>
      </p:pic>
      <p:sp>
        <p:nvSpPr>
          <p:cNvPr id="12" name="Rounded Rectangle 11"/>
          <p:cNvSpPr/>
          <p:nvPr/>
        </p:nvSpPr>
        <p:spPr>
          <a:xfrm>
            <a:off x="2578894" y="4920236"/>
            <a:ext cx="1592230" cy="4446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28650" y="4802323"/>
            <a:ext cx="1838388" cy="923330"/>
          </a:xfrm>
          <a:prstGeom prst="rect">
            <a:avLst/>
          </a:prstGeom>
          <a:noFill/>
        </p:spPr>
        <p:txBody>
          <a:bodyPr wrap="square" rtlCol="0">
            <a:spAutoFit/>
          </a:bodyPr>
          <a:lstStyle/>
          <a:p>
            <a:r>
              <a:rPr lang="en-US" dirty="0">
                <a:solidFill>
                  <a:srgbClr val="FF0000"/>
                </a:solidFill>
              </a:rPr>
              <a:t>Files you see here are from the external memory</a:t>
            </a:r>
          </a:p>
        </p:txBody>
      </p:sp>
      <p:sp>
        <p:nvSpPr>
          <p:cNvPr id="2" name="日期占位符 1">
            <a:extLst>
              <a:ext uri="{FF2B5EF4-FFF2-40B4-BE49-F238E27FC236}">
                <a16:creationId xmlns:a16="http://schemas.microsoft.com/office/drawing/2014/main" id="{C5C8946A-0CC2-AC0B-2828-8E5326B0A4B2}"/>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58AEAEED-0443-AB93-20FA-D3C2BE16DCCF}"/>
              </a:ext>
            </a:extLst>
          </p:cNvPr>
          <p:cNvSpPr>
            <a:spLocks noGrp="1"/>
          </p:cNvSpPr>
          <p:nvPr>
            <p:ph type="sldNum" sz="quarter" idx="12"/>
          </p:nvPr>
        </p:nvSpPr>
        <p:spPr/>
        <p:txBody>
          <a:bodyPr/>
          <a:lstStyle/>
          <a:p>
            <a:fld id="{A52006E8-1235-4E0F-9686-F62A88C7645C}" type="slidenum">
              <a:rPr lang="zh-CN" altLang="en-US" smtClean="0"/>
              <a:pPr/>
              <a:t>11</a:t>
            </a:fld>
            <a:endParaRPr lang="zh-CN" altLang="en-US" dirty="0"/>
          </a:p>
        </p:txBody>
      </p:sp>
    </p:spTree>
    <p:extLst>
      <p:ext uri="{BB962C8B-B14F-4D97-AF65-F5344CB8AC3E}">
        <p14:creationId xmlns:p14="http://schemas.microsoft.com/office/powerpoint/2010/main" val="91305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229FA-4F87-9979-0ED5-298D3CB3DB6E}"/>
              </a:ext>
            </a:extLst>
          </p:cNvPr>
          <p:cNvSpPr>
            <a:spLocks noGrp="1"/>
          </p:cNvSpPr>
          <p:nvPr>
            <p:ph type="title"/>
          </p:nvPr>
        </p:nvSpPr>
        <p:spPr/>
        <p:txBody>
          <a:bodyPr/>
          <a:lstStyle/>
          <a:p>
            <a:r>
              <a:rPr lang="en-US" altLang="zh-CN" dirty="0">
                <a:solidFill>
                  <a:srgbClr val="FF0000"/>
                </a:solidFill>
              </a:rPr>
              <a:t>Internal</a:t>
            </a:r>
            <a:r>
              <a:rPr lang="en-US" altLang="zh-CN" dirty="0"/>
              <a:t> App-Specific Storage</a:t>
            </a:r>
            <a:endParaRPr lang="zh-CN" altLang="en-US" dirty="0"/>
          </a:p>
        </p:txBody>
      </p:sp>
      <p:sp>
        <p:nvSpPr>
          <p:cNvPr id="3" name="内容占位符 2">
            <a:extLst>
              <a:ext uri="{FF2B5EF4-FFF2-40B4-BE49-F238E27FC236}">
                <a16:creationId xmlns:a16="http://schemas.microsoft.com/office/drawing/2014/main" id="{7FD7B7F9-062E-07A7-8752-71B496D1C139}"/>
              </a:ext>
            </a:extLst>
          </p:cNvPr>
          <p:cNvSpPr>
            <a:spLocks noGrp="1"/>
          </p:cNvSpPr>
          <p:nvPr>
            <p:ph idx="1"/>
          </p:nvPr>
        </p:nvSpPr>
        <p:spPr/>
        <p:txBody>
          <a:bodyPr/>
          <a:lstStyle/>
          <a:p>
            <a:r>
              <a:rPr lang="en-US" altLang="zh-CN" dirty="0"/>
              <a:t>You can use Java build-in class </a:t>
            </a:r>
            <a:r>
              <a:rPr lang="en-US" altLang="zh-CN" dirty="0">
                <a:latin typeface="Courier New" panose="02070309020205020404" pitchFamily="49" charset="0"/>
                <a:cs typeface="Courier New" panose="02070309020205020404" pitchFamily="49" charset="0"/>
              </a:rPr>
              <a:t>File</a:t>
            </a:r>
            <a:r>
              <a:rPr lang="en-US" altLang="zh-CN" dirty="0"/>
              <a:t> to manage files in the internal storage:</a:t>
            </a:r>
          </a:p>
          <a:p>
            <a:pPr lvl="1"/>
            <a:endParaRPr lang="en-US" altLang="zh-CN" dirty="0"/>
          </a:p>
          <a:p>
            <a:pPr lvl="1"/>
            <a:endParaRPr lang="en-US" altLang="zh-CN" dirty="0"/>
          </a:p>
          <a:p>
            <a:r>
              <a:rPr lang="en-US" altLang="zh-CN" dirty="0"/>
              <a:t>Alternatively, you can use </a:t>
            </a:r>
            <a:r>
              <a:rPr lang="en-US" altLang="zh-CN" dirty="0" err="1">
                <a:latin typeface="Courier New" panose="02070309020205020404" pitchFamily="49" charset="0"/>
                <a:cs typeface="Courier New" panose="02070309020205020404" pitchFamily="49" charset="0"/>
              </a:rPr>
              <a:t>openFileOutput</a:t>
            </a:r>
            <a:r>
              <a:rPr lang="en-US" altLang="zh-CN" dirty="0">
                <a:latin typeface="Courier New" panose="02070309020205020404" pitchFamily="49" charset="0"/>
                <a:cs typeface="Courier New" panose="02070309020205020404" pitchFamily="49" charset="0"/>
              </a:rPr>
              <a:t>()</a:t>
            </a:r>
            <a:r>
              <a:rPr lang="en-US" altLang="zh-CN" dirty="0"/>
              <a:t> and </a:t>
            </a:r>
            <a:r>
              <a:rPr lang="en-US" altLang="zh-CN" dirty="0" err="1">
                <a:latin typeface="Courier New" panose="02070309020205020404" pitchFamily="49" charset="0"/>
                <a:cs typeface="Courier New" panose="02070309020205020404" pitchFamily="49" charset="0"/>
              </a:rPr>
              <a:t>openFileInput</a:t>
            </a:r>
            <a:r>
              <a:rPr lang="en-US" altLang="zh-CN" dirty="0">
                <a:latin typeface="Courier New" panose="02070309020205020404" pitchFamily="49" charset="0"/>
                <a:cs typeface="Courier New" panose="02070309020205020404" pitchFamily="49" charset="0"/>
              </a:rPr>
              <a:t>()</a:t>
            </a:r>
            <a:r>
              <a:rPr lang="en-US" altLang="zh-CN" dirty="0"/>
              <a:t> to write and read files.</a:t>
            </a:r>
            <a:endParaRPr lang="zh-CN" altLang="en-US" dirty="0"/>
          </a:p>
        </p:txBody>
      </p:sp>
      <p:sp>
        <p:nvSpPr>
          <p:cNvPr id="4" name="日期占位符 3">
            <a:extLst>
              <a:ext uri="{FF2B5EF4-FFF2-40B4-BE49-F238E27FC236}">
                <a16:creationId xmlns:a16="http://schemas.microsoft.com/office/drawing/2014/main" id="{A1B84B93-17AF-8E04-3A15-B288C743B316}"/>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8E63B45C-1C6E-13EF-9E96-2E2327EE70DA}"/>
              </a:ext>
            </a:extLst>
          </p:cNvPr>
          <p:cNvSpPr>
            <a:spLocks noGrp="1"/>
          </p:cNvSpPr>
          <p:nvPr>
            <p:ph type="sldNum" sz="quarter" idx="12"/>
          </p:nvPr>
        </p:nvSpPr>
        <p:spPr/>
        <p:txBody>
          <a:bodyPr/>
          <a:lstStyle/>
          <a:p>
            <a:fld id="{A52006E8-1235-4E0F-9686-F62A88C7645C}" type="slidenum">
              <a:rPr lang="zh-CN" altLang="en-US" smtClean="0"/>
              <a:pPr/>
              <a:t>12</a:t>
            </a:fld>
            <a:endParaRPr lang="zh-CN" altLang="en-US" dirty="0"/>
          </a:p>
        </p:txBody>
      </p:sp>
      <p:sp>
        <p:nvSpPr>
          <p:cNvPr id="9" name="Rectangle 4">
            <a:extLst>
              <a:ext uri="{FF2B5EF4-FFF2-40B4-BE49-F238E27FC236}">
                <a16:creationId xmlns:a16="http://schemas.microsoft.com/office/drawing/2014/main" id="{F4154B4C-7E55-3F8E-6911-491F3515E16A}"/>
              </a:ext>
            </a:extLst>
          </p:cNvPr>
          <p:cNvSpPr>
            <a:spLocks noChangeArrowheads="1"/>
          </p:cNvSpPr>
          <p:nvPr/>
        </p:nvSpPr>
        <p:spPr bwMode="auto">
          <a:xfrm>
            <a:off x="628650" y="3553567"/>
            <a:ext cx="6708562"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try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(FileOutputStream fos = </a:t>
            </a:r>
            <a:endParaRPr kumimoji="0" lang="en-US"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ea typeface="Fira Code" panose="020B0809050000020004" pitchFamily="49" charset="0"/>
              </a:rPr>
              <a:t>        </a:t>
            </a:r>
            <a:r>
              <a:rPr kumimoji="0" lang="zh-CN" altLang="zh-CN" sz="1600" b="1" i="0" u="none" strike="noStrike" cap="none" normalizeH="0" baseline="0" dirty="0">
                <a:ln>
                  <a:noFill/>
                </a:ln>
                <a:solidFill>
                  <a:srgbClr val="FF0000"/>
                </a:solidFill>
                <a:effectLst/>
                <a:latin typeface="Consolas" panose="020B0609020204030204" pitchFamily="49" charset="0"/>
                <a:ea typeface="Fira Code" panose="020B0809050000020004" pitchFamily="49" charset="0"/>
              </a:rPr>
              <a:t>openFileOutput</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a:t>
            </a:r>
            <a:r>
              <a:rPr kumimoji="0" lang="zh-CN" altLang="zh-CN" sz="1600" b="1" i="0" u="none" strike="noStrike" cap="none" normalizeH="0" baseline="0" dirty="0">
                <a:ln>
                  <a:noFill/>
                </a:ln>
                <a:solidFill>
                  <a:srgbClr val="008000"/>
                </a:solidFill>
                <a:effectLst/>
                <a:latin typeface="Consolas" panose="020B0609020204030204" pitchFamily="49" charset="0"/>
                <a:ea typeface="Fira Code" panose="020B0809050000020004" pitchFamily="49" charset="0"/>
              </a:rPr>
              <a:t>"myfile"</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Context.</a:t>
            </a:r>
            <a:r>
              <a:rPr kumimoji="0" lang="zh-CN" altLang="zh-CN" sz="1600" b="1" i="1" u="none" strike="noStrike" cap="none" normalizeH="0" baseline="0" dirty="0">
                <a:ln>
                  <a:noFill/>
                </a:ln>
                <a:solidFill>
                  <a:srgbClr val="660E7A"/>
                </a:solidFill>
                <a:effectLst/>
                <a:latin typeface="Consolas" panose="020B0609020204030204" pitchFamily="49" charset="0"/>
                <a:ea typeface="Fira Code" panose="020B0809050000020004" pitchFamily="49" charset="0"/>
              </a:rPr>
              <a:t>MODE_PRIVATE</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fos.write(</a:t>
            </a:r>
            <a:r>
              <a:rPr kumimoji="0" lang="zh-CN" altLang="zh-CN" sz="1600" b="1" i="0" u="none" strike="noStrike" cap="none" normalizeH="0" baseline="0" dirty="0">
                <a:ln>
                  <a:noFill/>
                </a:ln>
                <a:solidFill>
                  <a:srgbClr val="008000"/>
                </a:solidFill>
                <a:effectLst/>
                <a:latin typeface="Consolas" panose="020B0609020204030204" pitchFamily="49" charset="0"/>
                <a:ea typeface="Fira Code" panose="020B0809050000020004" pitchFamily="49" charset="0"/>
              </a:rPr>
              <a:t>"Hello world!"</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.getBytes());</a:t>
            </a:r>
            <a:b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catch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(Exception e) { </a:t>
            </a:r>
            <a:r>
              <a:rPr kumimoji="0" lang="en-US"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sp>
        <p:nvSpPr>
          <p:cNvPr id="11" name="Rectangle 6">
            <a:extLst>
              <a:ext uri="{FF2B5EF4-FFF2-40B4-BE49-F238E27FC236}">
                <a16:creationId xmlns:a16="http://schemas.microsoft.com/office/drawing/2014/main" id="{FC3CF829-F211-E2BF-A507-C54000D6D5BC}"/>
              </a:ext>
            </a:extLst>
          </p:cNvPr>
          <p:cNvSpPr>
            <a:spLocks noChangeArrowheads="1"/>
          </p:cNvSpPr>
          <p:nvPr/>
        </p:nvSpPr>
        <p:spPr bwMode="auto">
          <a:xfrm>
            <a:off x="628650" y="2119469"/>
            <a:ext cx="7276351" cy="369332"/>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File file = </a:t>
            </a:r>
            <a:r>
              <a:rPr kumimoji="0" lang="zh-CN" altLang="zh-CN"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new </a:t>
            </a:r>
            <a:r>
              <a:rPr kumimoji="0" lang="zh-CN" altLang="zh-CN"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File(</a:t>
            </a:r>
            <a:r>
              <a:rPr kumimoji="0" lang="zh-CN" altLang="zh-CN" b="1" i="0" u="none" strike="noStrike" cap="none" normalizeH="0" baseline="0" dirty="0">
                <a:ln>
                  <a:noFill/>
                </a:ln>
                <a:solidFill>
                  <a:srgbClr val="FF0000"/>
                </a:solidFill>
                <a:effectLst/>
                <a:latin typeface="Consolas" panose="020B0609020204030204" pitchFamily="49" charset="0"/>
                <a:ea typeface="Fira Code" panose="020B0809050000020004" pitchFamily="49" charset="0"/>
              </a:rPr>
              <a:t>context.getFilesDir</a:t>
            </a:r>
            <a:r>
              <a:rPr kumimoji="0" lang="zh-CN" altLang="zh-CN"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r>
              <a:rPr kumimoji="0" lang="zh-CN" altLang="zh-CN" b="1" i="0" u="none" strike="noStrike" cap="none" normalizeH="0" baseline="0" dirty="0">
                <a:ln>
                  <a:noFill/>
                </a:ln>
                <a:solidFill>
                  <a:srgbClr val="008000"/>
                </a:solidFill>
                <a:effectLst/>
                <a:latin typeface="Consolas" panose="020B0609020204030204" pitchFamily="49" charset="0"/>
                <a:ea typeface="Fira Code" panose="020B0809050000020004" pitchFamily="49" charset="0"/>
              </a:rPr>
              <a:t>"filename"</a:t>
            </a:r>
            <a:r>
              <a:rPr kumimoji="0" lang="zh-CN" altLang="zh-CN"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a:t>
            </a:r>
            <a:endParaRPr kumimoji="0" lang="zh-CN" altLang="zh-CN" sz="4000" b="0" i="0" u="none" strike="noStrike" cap="none" normalizeH="0" baseline="0" dirty="0">
              <a:ln>
                <a:noFill/>
              </a:ln>
              <a:solidFill>
                <a:schemeClr val="tx1"/>
              </a:solidFill>
              <a:effectLst/>
              <a:latin typeface="Consolas" panose="020B0609020204030204" pitchFamily="49" charset="0"/>
            </a:endParaRPr>
          </a:p>
        </p:txBody>
      </p:sp>
      <p:sp>
        <p:nvSpPr>
          <p:cNvPr id="12" name="Rectangle 7">
            <a:extLst>
              <a:ext uri="{FF2B5EF4-FFF2-40B4-BE49-F238E27FC236}">
                <a16:creationId xmlns:a16="http://schemas.microsoft.com/office/drawing/2014/main" id="{62BBF8C8-FB44-472A-2B7C-63C57B3684B3}"/>
              </a:ext>
            </a:extLst>
          </p:cNvPr>
          <p:cNvSpPr>
            <a:spLocks noChangeArrowheads="1"/>
          </p:cNvSpPr>
          <p:nvPr/>
        </p:nvSpPr>
        <p:spPr bwMode="auto">
          <a:xfrm>
            <a:off x="628650" y="4788588"/>
            <a:ext cx="815159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try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(FileInputStream fis = </a:t>
            </a:r>
            <a:r>
              <a:rPr kumimoji="0" lang="zh-CN" altLang="zh-CN" sz="1600" b="1" i="0" u="none" strike="noStrike" cap="none" normalizeH="0" baseline="0" dirty="0">
                <a:ln>
                  <a:noFill/>
                </a:ln>
                <a:solidFill>
                  <a:srgbClr val="FF0000"/>
                </a:solidFill>
                <a:effectLst/>
                <a:latin typeface="Consolas" panose="020B0609020204030204" pitchFamily="49" charset="0"/>
                <a:ea typeface="Fira Code" panose="020B0809050000020004" pitchFamily="49" charset="0"/>
              </a:rPr>
              <a:t>openFileInput</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a:t>
            </a:r>
            <a:r>
              <a:rPr kumimoji="0" lang="zh-CN" altLang="zh-CN" sz="1600" b="1" i="0" u="none" strike="noStrike" cap="none" normalizeH="0" baseline="0" dirty="0">
                <a:ln>
                  <a:noFill/>
                </a:ln>
                <a:solidFill>
                  <a:srgbClr val="008000"/>
                </a:solidFill>
                <a:effectLst/>
                <a:latin typeface="Consolas" panose="020B0609020204030204" pitchFamily="49" charset="0"/>
                <a:ea typeface="Fira Code" panose="020B0809050000020004" pitchFamily="49" charset="0"/>
              </a:rPr>
              <a:t>"myfile"</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BufferedReader br =</a:t>
            </a:r>
            <a:r>
              <a:rPr lang="en-US" altLang="zh-CN" sz="1600" dirty="0">
                <a:solidFill>
                  <a:srgbClr val="000000"/>
                </a:solidFill>
                <a:latin typeface="Consolas" panose="020B0609020204030204" pitchFamily="49" charset="0"/>
                <a:ea typeface="Fira Code" panose="020B0809050000020004" pitchFamily="49" charset="0"/>
              </a:rPr>
              <a:t> </a:t>
            </a: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new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BufferedReader(</a:t>
            </a: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new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InputStreamReader(fis));</a:t>
            </a:r>
            <a:b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String line = br.readLine();</a:t>
            </a:r>
            <a:endParaRPr kumimoji="0" lang="en-US"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ea typeface="Fira Code" panose="020B0809050000020004" pitchFamily="49" charset="0"/>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r>
              <a:rPr kumimoji="0" lang="zh-CN" altLang="zh-CN" sz="1600" b="1" i="0" u="none" strike="noStrike" cap="none" normalizeH="0" baseline="0" dirty="0">
                <a:ln>
                  <a:noFill/>
                </a:ln>
                <a:solidFill>
                  <a:srgbClr val="000080"/>
                </a:solidFill>
                <a:effectLst/>
                <a:latin typeface="Consolas" panose="020B0609020204030204" pitchFamily="49" charset="0"/>
                <a:ea typeface="Fira Code" panose="020B0809050000020004" pitchFamily="49" charset="0"/>
              </a:rPr>
              <a:t>catch </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(Exception e) { </a:t>
            </a:r>
            <a:r>
              <a:rPr kumimoji="0" lang="en-US"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a:t>
            </a:r>
            <a:r>
              <a:rPr kumimoji="0" lang="zh-CN" altLang="zh-CN" sz="1600" b="0" i="0" u="none" strike="noStrike" cap="none" normalizeH="0" baseline="0" dirty="0">
                <a:ln>
                  <a:noFill/>
                </a:ln>
                <a:solidFill>
                  <a:srgbClr val="000000"/>
                </a:solidFill>
                <a:effectLst/>
                <a:latin typeface="Consolas" panose="020B0609020204030204" pitchFamily="49" charset="0"/>
                <a:ea typeface="Fira Code" panose="020B0809050000020004" pitchFamily="49" charset="0"/>
              </a:rPr>
              <a:t> }</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cxnSp>
        <p:nvCxnSpPr>
          <p:cNvPr id="7" name="直接连接符 6">
            <a:extLst>
              <a:ext uri="{FF2B5EF4-FFF2-40B4-BE49-F238E27FC236}">
                <a16:creationId xmlns:a16="http://schemas.microsoft.com/office/drawing/2014/main" id="{5F990A6C-AF0E-3FC8-BF3F-74D87E04B2FA}"/>
              </a:ext>
            </a:extLst>
          </p:cNvPr>
          <p:cNvCxnSpPr/>
          <p:nvPr/>
        </p:nvCxnSpPr>
        <p:spPr>
          <a:xfrm>
            <a:off x="678656" y="4736306"/>
            <a:ext cx="7836694" cy="0"/>
          </a:xfrm>
          <a:prstGeom prst="line">
            <a:avLst/>
          </a:prstGeom>
          <a:ln>
            <a:gradFill flip="none" rotWithShape="1">
              <a:gsLst>
                <a:gs pos="0">
                  <a:schemeClr val="accent3"/>
                </a:gs>
                <a:gs pos="100000">
                  <a:schemeClr val="accent4">
                    <a:lumMod val="0"/>
                    <a:lumOff val="100000"/>
                  </a:schemeClr>
                </a:gs>
                <a:gs pos="0">
                  <a:schemeClr val="tx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64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5FE8C-62E3-F993-2DA9-03D93919BA9A}"/>
              </a:ext>
            </a:extLst>
          </p:cNvPr>
          <p:cNvSpPr>
            <a:spLocks noGrp="1"/>
          </p:cNvSpPr>
          <p:nvPr>
            <p:ph type="title"/>
          </p:nvPr>
        </p:nvSpPr>
        <p:spPr/>
        <p:txBody>
          <a:bodyPr/>
          <a:lstStyle/>
          <a:p>
            <a:r>
              <a:rPr lang="en-US" altLang="zh-CN"/>
              <a:t>About Internal Storage</a:t>
            </a:r>
            <a:endParaRPr lang="zh-CN" altLang="en-US" dirty="0"/>
          </a:p>
        </p:txBody>
      </p:sp>
      <p:sp>
        <p:nvSpPr>
          <p:cNvPr id="3" name="内容占位符 2">
            <a:extLst>
              <a:ext uri="{FF2B5EF4-FFF2-40B4-BE49-F238E27FC236}">
                <a16:creationId xmlns:a16="http://schemas.microsoft.com/office/drawing/2014/main" id="{842B90B5-5FBC-5C53-5921-386AF054436A}"/>
              </a:ext>
            </a:extLst>
          </p:cNvPr>
          <p:cNvSpPr>
            <a:spLocks noGrp="1"/>
          </p:cNvSpPr>
          <p:nvPr>
            <p:ph idx="1"/>
          </p:nvPr>
        </p:nvSpPr>
        <p:spPr/>
        <p:txBody>
          <a:bodyPr/>
          <a:lstStyle/>
          <a:p>
            <a:r>
              <a:rPr lang="en-US" altLang="zh-CN" dirty="0"/>
              <a:t>The internal storage is not visible from your File app.</a:t>
            </a:r>
          </a:p>
          <a:p>
            <a:r>
              <a:rPr lang="en-US" altLang="zh-CN" dirty="0"/>
              <a:t>If you use the “Device Explorer” of Android Studio, you can find the internal storage under “/data/data/app-package-name”</a:t>
            </a:r>
            <a:endParaRPr lang="zh-CN" altLang="en-US" dirty="0"/>
          </a:p>
        </p:txBody>
      </p:sp>
      <p:sp>
        <p:nvSpPr>
          <p:cNvPr id="4" name="日期占位符 3">
            <a:extLst>
              <a:ext uri="{FF2B5EF4-FFF2-40B4-BE49-F238E27FC236}">
                <a16:creationId xmlns:a16="http://schemas.microsoft.com/office/drawing/2014/main" id="{61EC9736-7D30-C63D-3BC1-CDCB2DFDAA19}"/>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D055A225-DD9F-90AB-07B9-B0A9FB780934}"/>
              </a:ext>
            </a:extLst>
          </p:cNvPr>
          <p:cNvSpPr>
            <a:spLocks noGrp="1"/>
          </p:cNvSpPr>
          <p:nvPr>
            <p:ph type="sldNum" sz="quarter" idx="12"/>
          </p:nvPr>
        </p:nvSpPr>
        <p:spPr/>
        <p:txBody>
          <a:bodyPr/>
          <a:lstStyle/>
          <a:p>
            <a:fld id="{A52006E8-1235-4E0F-9686-F62A88C7645C}" type="slidenum">
              <a:rPr lang="zh-CN" altLang="en-US" smtClean="0"/>
              <a:pPr/>
              <a:t>13</a:t>
            </a:fld>
            <a:endParaRPr lang="zh-CN" altLang="en-US" dirty="0"/>
          </a:p>
        </p:txBody>
      </p:sp>
      <p:pic>
        <p:nvPicPr>
          <p:cNvPr id="6" name="图片 5">
            <a:extLst>
              <a:ext uri="{FF2B5EF4-FFF2-40B4-BE49-F238E27FC236}">
                <a16:creationId xmlns:a16="http://schemas.microsoft.com/office/drawing/2014/main" id="{098293F1-083C-3C83-56D8-A9240F4E0136}"/>
              </a:ext>
            </a:extLst>
          </p:cNvPr>
          <p:cNvPicPr>
            <a:picLocks noChangeAspect="1"/>
          </p:cNvPicPr>
          <p:nvPr/>
        </p:nvPicPr>
        <p:blipFill>
          <a:blip r:embed="rId2"/>
          <a:stretch>
            <a:fillRect/>
          </a:stretch>
        </p:blipFill>
        <p:spPr>
          <a:xfrm>
            <a:off x="2017565" y="2541517"/>
            <a:ext cx="1779311" cy="3812192"/>
          </a:xfrm>
          <a:prstGeom prst="rect">
            <a:avLst/>
          </a:prstGeom>
        </p:spPr>
      </p:pic>
      <p:pic>
        <p:nvPicPr>
          <p:cNvPr id="8" name="图片 7">
            <a:extLst>
              <a:ext uri="{FF2B5EF4-FFF2-40B4-BE49-F238E27FC236}">
                <a16:creationId xmlns:a16="http://schemas.microsoft.com/office/drawing/2014/main" id="{62872696-A091-B958-F14D-BF07128A79AF}"/>
              </a:ext>
            </a:extLst>
          </p:cNvPr>
          <p:cNvPicPr>
            <a:picLocks noChangeAspect="1"/>
          </p:cNvPicPr>
          <p:nvPr/>
        </p:nvPicPr>
        <p:blipFill>
          <a:blip r:embed="rId3"/>
          <a:stretch>
            <a:fillRect/>
          </a:stretch>
        </p:blipFill>
        <p:spPr>
          <a:xfrm>
            <a:off x="4340065" y="2585208"/>
            <a:ext cx="3273483" cy="37248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064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External</a:t>
            </a:r>
            <a:r>
              <a:rPr lang="en-US" dirty="0"/>
              <a:t> Memory Files</a:t>
            </a:r>
          </a:p>
        </p:txBody>
      </p:sp>
      <p:sp>
        <p:nvSpPr>
          <p:cNvPr id="4" name="Content Placeholder 3"/>
          <p:cNvSpPr>
            <a:spLocks noGrp="1"/>
          </p:cNvSpPr>
          <p:nvPr>
            <p:ph idx="1"/>
          </p:nvPr>
        </p:nvSpPr>
        <p:spPr/>
        <p:txBody>
          <a:bodyPr>
            <a:normAutofit/>
          </a:bodyPr>
          <a:lstStyle/>
          <a:p>
            <a:r>
              <a:rPr lang="en-US" dirty="0"/>
              <a:t>Removable media may disappear without warning.</a:t>
            </a:r>
          </a:p>
          <a:p>
            <a:pPr lvl="1"/>
            <a:r>
              <a:rPr lang="en-US" dirty="0"/>
              <a:t>Need to get the status of external storage:</a:t>
            </a:r>
            <a:br>
              <a:rPr lang="en-US" dirty="0"/>
            </a:br>
            <a:r>
              <a:rPr kumimoji="0" lang="zh-CN" altLang="zh-CN" sz="20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Environment.</a:t>
            </a:r>
            <a:r>
              <a:rPr kumimoji="0" lang="zh-CN" altLang="zh-CN" sz="2000" b="0" i="1"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getExternalStorageState</a:t>
            </a:r>
            <a:r>
              <a:rPr kumimoji="0" lang="zh-CN" altLang="zh-CN" sz="20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lang="en-US" dirty="0"/>
          </a:p>
          <a:p>
            <a:pPr lvl="1"/>
            <a:endParaRPr lang="en-US" dirty="0"/>
          </a:p>
          <a:p>
            <a:pPr lvl="1"/>
            <a:endParaRPr lang="en-US" dirty="0"/>
          </a:p>
          <a:p>
            <a:pPr lvl="1"/>
            <a:endParaRPr lang="en-US" dirty="0"/>
          </a:p>
          <a:p>
            <a:pPr lvl="1"/>
            <a:endParaRPr lang="en-US" dirty="0"/>
          </a:p>
          <a:p>
            <a:r>
              <a:rPr lang="en-US" dirty="0"/>
              <a:t>Get external directory: </a:t>
            </a:r>
            <a:r>
              <a:rPr lang="en-US" dirty="0" err="1">
                <a:latin typeface="Courier New" panose="02070309020205020404" pitchFamily="49" charset="0"/>
                <a:cs typeface="Courier New" panose="02070309020205020404" pitchFamily="49" charset="0"/>
              </a:rPr>
              <a:t>getExternalFilesDir</a:t>
            </a:r>
            <a:r>
              <a:rPr lang="en-US" dirty="0">
                <a:latin typeface="Courier New" panose="02070309020205020404" pitchFamily="49" charset="0"/>
                <a:cs typeface="Courier New" panose="02070309020205020404" pitchFamily="49" charset="0"/>
              </a:rPr>
              <a:t>()</a:t>
            </a:r>
          </a:p>
        </p:txBody>
      </p:sp>
      <p:sp>
        <p:nvSpPr>
          <p:cNvPr id="2" name="日期占位符 1">
            <a:extLst>
              <a:ext uri="{FF2B5EF4-FFF2-40B4-BE49-F238E27FC236}">
                <a16:creationId xmlns:a16="http://schemas.microsoft.com/office/drawing/2014/main" id="{782EC5E4-5E0F-A6BD-26BA-9DC634746BDC}"/>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D1D071BD-61CB-A601-9DC2-74C74D84CE8B}"/>
              </a:ext>
            </a:extLst>
          </p:cNvPr>
          <p:cNvSpPr>
            <a:spLocks noGrp="1"/>
          </p:cNvSpPr>
          <p:nvPr>
            <p:ph type="sldNum" sz="quarter" idx="12"/>
          </p:nvPr>
        </p:nvSpPr>
        <p:spPr/>
        <p:txBody>
          <a:bodyPr/>
          <a:lstStyle/>
          <a:p>
            <a:fld id="{A52006E8-1235-4E0F-9686-F62A88C7645C}" type="slidenum">
              <a:rPr lang="zh-CN" altLang="en-US" smtClean="0"/>
              <a:pPr/>
              <a:t>14</a:t>
            </a:fld>
            <a:endParaRPr lang="zh-CN" altLang="en-US" dirty="0"/>
          </a:p>
        </p:txBody>
      </p:sp>
      <p:sp>
        <p:nvSpPr>
          <p:cNvPr id="7" name="Rectangle 1">
            <a:extLst>
              <a:ext uri="{FF2B5EF4-FFF2-40B4-BE49-F238E27FC236}">
                <a16:creationId xmlns:a16="http://schemas.microsoft.com/office/drawing/2014/main" id="{31D6FBA3-8D9F-B335-7258-DCE702B8A248}"/>
              </a:ext>
            </a:extLst>
          </p:cNvPr>
          <p:cNvSpPr>
            <a:spLocks noChangeArrowheads="1"/>
          </p:cNvSpPr>
          <p:nvPr/>
        </p:nvSpPr>
        <p:spPr bwMode="auto">
          <a:xfrm>
            <a:off x="826649" y="4240226"/>
            <a:ext cx="7478329" cy="1815882"/>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if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(Environment.</a:t>
            </a:r>
            <a:r>
              <a:rPr kumimoji="0" lang="zh-CN" altLang="zh-CN" sz="1600" b="0" i="1"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getExternalStorageState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.equals(Environment.</a:t>
            </a:r>
            <a:r>
              <a:rPr kumimoji="0" lang="zh-CN" altLang="zh-CN" sz="1600" b="1" i="1" u="none" strike="noStrike" cap="none" normalizeH="0" baseline="0" dirty="0">
                <a:ln>
                  <a:noFill/>
                </a:ln>
                <a:solidFill>
                  <a:srgbClr val="660E7A"/>
                </a:solidFill>
                <a:effectLst/>
                <a:latin typeface="Consolas" panose="020B0609020204030204" pitchFamily="49" charset="0"/>
                <a:cs typeface="Fira Code" panose="020B0809050000020004" pitchFamily="49" charset="0"/>
              </a:rPr>
              <a:t>MEDIA_MOUNTED</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File f = </a:t>
            </a: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new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File(</a:t>
            </a:r>
            <a:r>
              <a:rPr kumimoji="0" lang="zh-CN" altLang="zh-CN" sz="1600" b="1" i="0" u="none" strike="noStrike" cap="none" normalizeH="0" baseline="0" dirty="0">
                <a:ln>
                  <a:noFill/>
                </a:ln>
                <a:solidFill>
                  <a:srgbClr val="FF0000"/>
                </a:solidFill>
                <a:effectLst/>
                <a:latin typeface="Consolas" panose="020B0609020204030204" pitchFamily="49" charset="0"/>
                <a:cs typeface="Fira Code" panose="020B0809050000020004" pitchFamily="49" charset="0"/>
              </a:rPr>
              <a:t>getExternalFilesDir</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null</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"myExtFile"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try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(FileOutputStream fos = </a:t>
            </a: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new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FileOutputStream(f, </a:t>
            </a:r>
            <a:r>
              <a:rPr kumimoji="0" lang="en-US"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false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fos.write(</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"Hello External World"</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.getBytes());</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 </a:t>
            </a: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catch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(Exception e) { e.printStackTrace(); }</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graphicFrame>
        <p:nvGraphicFramePr>
          <p:cNvPr id="8" name="内容占位符 6">
            <a:extLst>
              <a:ext uri="{FF2B5EF4-FFF2-40B4-BE49-F238E27FC236}">
                <a16:creationId xmlns:a16="http://schemas.microsoft.com/office/drawing/2014/main" id="{2714E95C-A430-3155-28F4-3E4CA152916B}"/>
              </a:ext>
            </a:extLst>
          </p:cNvPr>
          <p:cNvGraphicFramePr>
            <a:graphicFrameLocks/>
          </p:cNvGraphicFramePr>
          <p:nvPr>
            <p:extLst>
              <p:ext uri="{D42A27DB-BD31-4B8C-83A1-F6EECF244321}">
                <p14:modId xmlns:p14="http://schemas.microsoft.com/office/powerpoint/2010/main" val="1433358614"/>
              </p:ext>
            </p:extLst>
          </p:nvPr>
        </p:nvGraphicFramePr>
        <p:xfrm>
          <a:off x="826649" y="2445838"/>
          <a:ext cx="6660000" cy="111252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9304005"/>
                    </a:ext>
                  </a:extLst>
                </a:gridCol>
                <a:gridCol w="3780000">
                  <a:extLst>
                    <a:ext uri="{9D8B030D-6E8A-4147-A177-3AD203B41FA5}">
                      <a16:colId xmlns:a16="http://schemas.microsoft.com/office/drawing/2014/main" val="1226335682"/>
                    </a:ext>
                  </a:extLst>
                </a:gridCol>
              </a:tblGrid>
              <a:tr h="370840">
                <a:tc>
                  <a:txBody>
                    <a:bodyPr/>
                    <a:lstStyle/>
                    <a:p>
                      <a:r>
                        <a:rPr lang="en-US" altLang="zh-CN" sz="1600" dirty="0">
                          <a:solidFill>
                            <a:srgbClr val="7030A0"/>
                          </a:solidFill>
                        </a:rPr>
                        <a:t>MEDIA_MOUNTED</a:t>
                      </a:r>
                      <a:endParaRPr lang="zh-CN" altLang="en-US" sz="1600" dirty="0">
                        <a:solidFill>
                          <a:srgbClr val="7030A0"/>
                        </a:solidFill>
                      </a:endParaRPr>
                    </a:p>
                  </a:txBody>
                  <a:tcPr>
                    <a:lnR w="12700" cap="flat" cmpd="sng" algn="ctr">
                      <a:solidFill>
                        <a:schemeClr val="tx1">
                          <a:lumMod val="50000"/>
                          <a:lumOff val="50000"/>
                        </a:schemeClr>
                      </a:solidFill>
                      <a:prstDash val="sysDot"/>
                      <a:round/>
                      <a:headEnd type="none" w="med" len="med"/>
                      <a:tailEnd type="none" w="med" len="med"/>
                    </a:lnR>
                  </a:tcPr>
                </a:tc>
                <a:tc>
                  <a:txBody>
                    <a:bodyPr/>
                    <a:lstStyle/>
                    <a:p>
                      <a:r>
                        <a:rPr lang="en-US" altLang="zh-CN" sz="1600" dirty="0">
                          <a:solidFill>
                            <a:srgbClr val="7030A0"/>
                          </a:solidFill>
                        </a:rPr>
                        <a:t>present &amp; mounted with read/ write access</a:t>
                      </a:r>
                      <a:endParaRPr lang="zh-CN" altLang="en-US" sz="1600" dirty="0">
                        <a:solidFill>
                          <a:srgbClr val="7030A0"/>
                        </a:solidFill>
                      </a:endParaRPr>
                    </a:p>
                  </a:txBody>
                  <a:tcPr>
                    <a:lnL w="12700" cap="flat" cmpd="sng" algn="ctr">
                      <a:solidFill>
                        <a:schemeClr val="tx1">
                          <a:lumMod val="50000"/>
                          <a:lumOff val="50000"/>
                        </a:schemeClr>
                      </a:solidFill>
                      <a:prstDash val="sysDot"/>
                      <a:round/>
                      <a:headEnd type="none" w="med" len="med"/>
                      <a:tailEnd type="none" w="med" len="med"/>
                    </a:lnL>
                  </a:tcPr>
                </a:tc>
                <a:extLst>
                  <a:ext uri="{0D108BD9-81ED-4DB2-BD59-A6C34878D82A}">
                    <a16:rowId xmlns:a16="http://schemas.microsoft.com/office/drawing/2014/main" val="414593049"/>
                  </a:ext>
                </a:extLst>
              </a:tr>
              <a:tr h="370840">
                <a:tc>
                  <a:txBody>
                    <a:bodyPr/>
                    <a:lstStyle/>
                    <a:p>
                      <a:r>
                        <a:rPr lang="en-US" altLang="zh-CN" sz="1600" dirty="0">
                          <a:solidFill>
                            <a:schemeClr val="accent6">
                              <a:lumMod val="75000"/>
                            </a:schemeClr>
                          </a:solidFill>
                        </a:rPr>
                        <a:t>MEDIA_MOUNTED_READ_ONLY</a:t>
                      </a:r>
                      <a:endParaRPr lang="zh-CN" altLang="en-US" sz="1600" dirty="0">
                        <a:solidFill>
                          <a:schemeClr val="accent6">
                            <a:lumMod val="75000"/>
                          </a:schemeClr>
                        </a:solidFill>
                      </a:endParaRPr>
                    </a:p>
                  </a:txBody>
                  <a:tcPr>
                    <a:lnR w="12700" cap="flat" cmpd="sng" algn="ctr">
                      <a:solidFill>
                        <a:schemeClr val="tx1">
                          <a:lumMod val="50000"/>
                          <a:lumOff val="50000"/>
                        </a:schemeClr>
                      </a:solidFill>
                      <a:prstDash val="sysDot"/>
                      <a:round/>
                      <a:headEnd type="none" w="med" len="med"/>
                      <a:tailEnd type="none" w="med" len="med"/>
                    </a:lnR>
                  </a:tcPr>
                </a:tc>
                <a:tc>
                  <a:txBody>
                    <a:bodyPr/>
                    <a:lstStyle/>
                    <a:p>
                      <a:r>
                        <a:rPr lang="en-US" altLang="zh-CN" sz="1600" dirty="0">
                          <a:solidFill>
                            <a:schemeClr val="accent6">
                              <a:lumMod val="75000"/>
                            </a:schemeClr>
                          </a:solidFill>
                        </a:rPr>
                        <a:t>present &amp; mounted with read -only access</a:t>
                      </a:r>
                      <a:endParaRPr lang="zh-CN" altLang="en-US" sz="1600" dirty="0">
                        <a:solidFill>
                          <a:schemeClr val="accent6">
                            <a:lumMod val="75000"/>
                          </a:schemeClr>
                        </a:solidFill>
                      </a:endParaRPr>
                    </a:p>
                  </a:txBody>
                  <a:tcPr>
                    <a:lnL w="12700" cap="flat" cmpd="sng" algn="ctr">
                      <a:solidFill>
                        <a:schemeClr val="tx1">
                          <a:lumMod val="50000"/>
                          <a:lumOff val="50000"/>
                        </a:schemeClr>
                      </a:solidFill>
                      <a:prstDash val="sysDot"/>
                      <a:round/>
                      <a:headEnd type="none" w="med" len="med"/>
                      <a:tailEnd type="none" w="med" len="med"/>
                    </a:lnL>
                  </a:tcPr>
                </a:tc>
                <a:extLst>
                  <a:ext uri="{0D108BD9-81ED-4DB2-BD59-A6C34878D82A}">
                    <a16:rowId xmlns:a16="http://schemas.microsoft.com/office/drawing/2014/main" val="303402187"/>
                  </a:ext>
                </a:extLst>
              </a:tr>
              <a:tr h="370840">
                <a:tc>
                  <a:txBody>
                    <a:bodyPr/>
                    <a:lstStyle/>
                    <a:p>
                      <a:r>
                        <a:rPr lang="en-US" altLang="zh-CN" sz="1600" dirty="0">
                          <a:solidFill>
                            <a:schemeClr val="accent2"/>
                          </a:solidFill>
                        </a:rPr>
                        <a:t>MEDIA_REMOVED</a:t>
                      </a:r>
                      <a:endParaRPr lang="zh-CN" altLang="en-US" sz="1600" dirty="0">
                        <a:solidFill>
                          <a:schemeClr val="accent2"/>
                        </a:solidFill>
                      </a:endParaRPr>
                    </a:p>
                  </a:txBody>
                  <a:tcPr>
                    <a:lnR w="12700" cap="flat" cmpd="sng" algn="ctr">
                      <a:solidFill>
                        <a:schemeClr val="tx1">
                          <a:lumMod val="50000"/>
                          <a:lumOff val="50000"/>
                        </a:schemeClr>
                      </a:solidFill>
                      <a:prstDash val="sysDot"/>
                      <a:round/>
                      <a:headEnd type="none" w="med" len="med"/>
                      <a:tailEnd type="none" w="med" len="med"/>
                    </a:lnR>
                  </a:tcPr>
                </a:tc>
                <a:tc>
                  <a:txBody>
                    <a:bodyPr/>
                    <a:lstStyle/>
                    <a:p>
                      <a:r>
                        <a:rPr lang="en-US" altLang="zh-CN" sz="1600" dirty="0">
                          <a:solidFill>
                            <a:schemeClr val="accent2"/>
                          </a:solidFill>
                        </a:rPr>
                        <a:t>not present</a:t>
                      </a:r>
                      <a:endParaRPr lang="zh-CN" altLang="en-US" sz="1600" dirty="0">
                        <a:solidFill>
                          <a:schemeClr val="accent2"/>
                        </a:solidFill>
                      </a:endParaRPr>
                    </a:p>
                  </a:txBody>
                  <a:tcPr>
                    <a:lnL w="12700" cap="flat" cmpd="sng" algn="ctr">
                      <a:solidFill>
                        <a:schemeClr val="tx1">
                          <a:lumMod val="50000"/>
                          <a:lumOff val="50000"/>
                        </a:schemeClr>
                      </a:solidFill>
                      <a:prstDash val="sysDot"/>
                      <a:round/>
                      <a:headEnd type="none" w="med" len="med"/>
                      <a:tailEnd type="none" w="med" len="med"/>
                    </a:lnL>
                  </a:tcPr>
                </a:tc>
                <a:extLst>
                  <a:ext uri="{0D108BD9-81ED-4DB2-BD59-A6C34878D82A}">
                    <a16:rowId xmlns:a16="http://schemas.microsoft.com/office/drawing/2014/main" val="3228526129"/>
                  </a:ext>
                </a:extLst>
              </a:tr>
            </a:tbl>
          </a:graphicData>
        </a:graphic>
      </p:graphicFrame>
      <p:sp>
        <p:nvSpPr>
          <p:cNvPr id="9" name="文本框 8">
            <a:extLst>
              <a:ext uri="{FF2B5EF4-FFF2-40B4-BE49-F238E27FC236}">
                <a16:creationId xmlns:a16="http://schemas.microsoft.com/office/drawing/2014/main" id="{EA768E8E-DB5D-5E26-901F-D3DCE7E7B406}"/>
              </a:ext>
            </a:extLst>
          </p:cNvPr>
          <p:cNvSpPr txBox="1"/>
          <p:nvPr/>
        </p:nvSpPr>
        <p:spPr>
          <a:xfrm>
            <a:off x="6966541" y="5871442"/>
            <a:ext cx="1027845"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altLang="zh-CN" dirty="0"/>
              <a:t>Append?</a:t>
            </a:r>
            <a:endParaRPr lang="zh-CN" altLang="en-US" dirty="0"/>
          </a:p>
        </p:txBody>
      </p:sp>
      <p:cxnSp>
        <p:nvCxnSpPr>
          <p:cNvPr id="11" name="直接箭头连接符 10">
            <a:extLst>
              <a:ext uri="{FF2B5EF4-FFF2-40B4-BE49-F238E27FC236}">
                <a16:creationId xmlns:a16="http://schemas.microsoft.com/office/drawing/2014/main" id="{7D2BA169-0BEA-F328-79BE-E54A261A1D3A}"/>
              </a:ext>
            </a:extLst>
          </p:cNvPr>
          <p:cNvCxnSpPr>
            <a:cxnSpLocks/>
            <a:stCxn id="9" idx="0"/>
          </p:cNvCxnSpPr>
          <p:nvPr/>
        </p:nvCxnSpPr>
        <p:spPr>
          <a:xfrm flipV="1">
            <a:off x="7480464" y="5279232"/>
            <a:ext cx="0" cy="59221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28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72BC8-D592-106E-5F28-88314204FAC7}"/>
              </a:ext>
            </a:extLst>
          </p:cNvPr>
          <p:cNvSpPr>
            <a:spLocks noGrp="1"/>
          </p:cNvSpPr>
          <p:nvPr>
            <p:ph type="title"/>
          </p:nvPr>
        </p:nvSpPr>
        <p:spPr/>
        <p:txBody>
          <a:bodyPr/>
          <a:lstStyle/>
          <a:p>
            <a:r>
              <a:rPr lang="en-US" altLang="zh-CN" dirty="0"/>
              <a:t>External Memory Files</a:t>
            </a:r>
            <a:endParaRPr lang="zh-CN" altLang="en-US" dirty="0"/>
          </a:p>
        </p:txBody>
      </p:sp>
      <p:sp>
        <p:nvSpPr>
          <p:cNvPr id="3" name="内容占位符 2">
            <a:extLst>
              <a:ext uri="{FF2B5EF4-FFF2-40B4-BE49-F238E27FC236}">
                <a16:creationId xmlns:a16="http://schemas.microsoft.com/office/drawing/2014/main" id="{E69D64A2-D47A-53DC-48BB-0DD281CDEC90}"/>
              </a:ext>
            </a:extLst>
          </p:cNvPr>
          <p:cNvSpPr>
            <a:spLocks noGrp="1"/>
          </p:cNvSpPr>
          <p:nvPr>
            <p:ph idx="1"/>
          </p:nvPr>
        </p:nvSpPr>
        <p:spPr/>
        <p:txBody>
          <a:bodyPr/>
          <a:lstStyle/>
          <a:p>
            <a:r>
              <a:rPr lang="en-US" altLang="zh-CN" dirty="0"/>
              <a:t>External memory files can be found in:</a:t>
            </a:r>
          </a:p>
          <a:p>
            <a:pPr lvl="1"/>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sdcard</a:t>
            </a:r>
            <a:r>
              <a:rPr lang="en-US" altLang="zh-CN" dirty="0">
                <a:latin typeface="Courier New" panose="02070309020205020404" pitchFamily="49" charset="0"/>
                <a:cs typeface="Courier New" panose="02070309020205020404" pitchFamily="49" charset="0"/>
              </a:rPr>
              <a:t>/Android/data/app-package-name/files</a:t>
            </a:r>
          </a:p>
          <a:p>
            <a:pPr lvl="1"/>
            <a:r>
              <a:rPr lang="en-US" altLang="zh-CN" dirty="0"/>
              <a:t>The same folder returned by </a:t>
            </a:r>
            <a:r>
              <a:rPr lang="en-US" altLang="zh-CN" dirty="0" err="1">
                <a:latin typeface="Courier New" panose="02070309020205020404" pitchFamily="49" charset="0"/>
                <a:cs typeface="Courier New" panose="02070309020205020404" pitchFamily="49" charset="0"/>
              </a:rPr>
              <a:t>getExternalFilesDir</a:t>
            </a:r>
            <a:r>
              <a:rPr lang="en-US" altLang="zh-CN" dirty="0">
                <a:latin typeface="Courier New" panose="02070309020205020404" pitchFamily="49" charset="0"/>
                <a:cs typeface="Courier New" panose="02070309020205020404" pitchFamily="49" charset="0"/>
              </a:rPr>
              <a:t>()</a:t>
            </a:r>
            <a:endParaRPr lang="en-US" altLang="zh-CN" dirty="0"/>
          </a:p>
          <a:p>
            <a:endParaRPr lang="en-US" altLang="zh-CN" dirty="0"/>
          </a:p>
          <a:p>
            <a:endParaRPr lang="en-US" altLang="zh-CN" dirty="0"/>
          </a:p>
          <a:p>
            <a:endParaRPr lang="en-US" altLang="zh-CN" dirty="0"/>
          </a:p>
          <a:p>
            <a:endParaRPr lang="en-US" altLang="zh-CN" dirty="0"/>
          </a:p>
          <a:p>
            <a:r>
              <a:rPr lang="en-US" altLang="zh-CN" dirty="0"/>
              <a:t>External files are usually removed automatically by Android when the app is uninstalled.</a:t>
            </a:r>
          </a:p>
        </p:txBody>
      </p:sp>
      <p:sp>
        <p:nvSpPr>
          <p:cNvPr id="4" name="日期占位符 3">
            <a:extLst>
              <a:ext uri="{FF2B5EF4-FFF2-40B4-BE49-F238E27FC236}">
                <a16:creationId xmlns:a16="http://schemas.microsoft.com/office/drawing/2014/main" id="{4B8CD2BE-3240-EA33-6460-21BC22B0958C}"/>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B80722DE-6253-3D04-54A2-2FBBFDEDEFBC}"/>
              </a:ext>
            </a:extLst>
          </p:cNvPr>
          <p:cNvSpPr>
            <a:spLocks noGrp="1"/>
          </p:cNvSpPr>
          <p:nvPr>
            <p:ph type="sldNum" sz="quarter" idx="12"/>
          </p:nvPr>
        </p:nvSpPr>
        <p:spPr/>
        <p:txBody>
          <a:bodyPr/>
          <a:lstStyle/>
          <a:p>
            <a:fld id="{A52006E8-1235-4E0F-9686-F62A88C7645C}" type="slidenum">
              <a:rPr lang="zh-CN" altLang="en-US" smtClean="0"/>
              <a:pPr/>
              <a:t>15</a:t>
            </a:fld>
            <a:endParaRPr lang="zh-CN" altLang="en-US" dirty="0"/>
          </a:p>
        </p:txBody>
      </p:sp>
      <p:pic>
        <p:nvPicPr>
          <p:cNvPr id="6" name="图片 5">
            <a:extLst>
              <a:ext uri="{FF2B5EF4-FFF2-40B4-BE49-F238E27FC236}">
                <a16:creationId xmlns:a16="http://schemas.microsoft.com/office/drawing/2014/main" id="{1C944705-F332-652B-78B5-63102A56963E}"/>
              </a:ext>
            </a:extLst>
          </p:cNvPr>
          <p:cNvPicPr>
            <a:picLocks noChangeAspect="1"/>
          </p:cNvPicPr>
          <p:nvPr/>
        </p:nvPicPr>
        <p:blipFill>
          <a:blip r:embed="rId2"/>
          <a:stretch>
            <a:fillRect/>
          </a:stretch>
        </p:blipFill>
        <p:spPr>
          <a:xfrm>
            <a:off x="1066645" y="2460291"/>
            <a:ext cx="3581710" cy="135647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271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B4227-608D-4F18-815C-61315EE85510}"/>
              </a:ext>
            </a:extLst>
          </p:cNvPr>
          <p:cNvSpPr>
            <a:spLocks noGrp="1"/>
          </p:cNvSpPr>
          <p:nvPr>
            <p:ph type="title"/>
          </p:nvPr>
        </p:nvSpPr>
        <p:spPr/>
        <p:txBody>
          <a:bodyPr/>
          <a:lstStyle/>
          <a:p>
            <a:r>
              <a:rPr lang="en-US" altLang="zh-CN" dirty="0"/>
              <a:t>App-Specific Storage: Extended Reading</a:t>
            </a:r>
            <a:endParaRPr lang="zh-CN" altLang="en-US" dirty="0"/>
          </a:p>
        </p:txBody>
      </p:sp>
      <p:sp>
        <p:nvSpPr>
          <p:cNvPr id="5" name="内容占位符 4">
            <a:extLst>
              <a:ext uri="{FF2B5EF4-FFF2-40B4-BE49-F238E27FC236}">
                <a16:creationId xmlns:a16="http://schemas.microsoft.com/office/drawing/2014/main" id="{DC063DB2-E2B2-0160-3ACB-206B606580CC}"/>
              </a:ext>
            </a:extLst>
          </p:cNvPr>
          <p:cNvSpPr>
            <a:spLocks noGrp="1"/>
          </p:cNvSpPr>
          <p:nvPr>
            <p:ph idx="1"/>
          </p:nvPr>
        </p:nvSpPr>
        <p:spPr/>
        <p:txBody>
          <a:bodyPr anchor="ctr"/>
          <a:lstStyle/>
          <a:p>
            <a:r>
              <a:rPr lang="en-US" altLang="zh-CN" dirty="0"/>
              <a:t>The previous slides are about managing persistent files.</a:t>
            </a:r>
          </a:p>
          <a:p>
            <a:endParaRPr lang="en-US" altLang="zh-CN" dirty="0"/>
          </a:p>
          <a:p>
            <a:endParaRPr lang="en-US" altLang="zh-CN" dirty="0"/>
          </a:p>
          <a:p>
            <a:r>
              <a:rPr lang="en-US" altLang="zh-CN" dirty="0"/>
              <a:t>Read about how to create/clear </a:t>
            </a:r>
            <a:r>
              <a:rPr lang="en-US" altLang="zh-CN" u="sng" dirty="0"/>
              <a:t>cache files</a:t>
            </a:r>
            <a:r>
              <a:rPr lang="en-US" altLang="zh-CN" dirty="0"/>
              <a:t> in the storage of your app:</a:t>
            </a:r>
          </a:p>
          <a:p>
            <a:pPr lvl="1"/>
            <a:r>
              <a:rPr lang="en-US" altLang="zh-CN" dirty="0">
                <a:hlinkClick r:id="rId2"/>
              </a:rPr>
              <a:t>https://developer.android.com/training/data-storage/app-specific</a:t>
            </a:r>
            <a:endParaRPr lang="zh-CN" altLang="en-US" dirty="0"/>
          </a:p>
        </p:txBody>
      </p:sp>
      <p:sp>
        <p:nvSpPr>
          <p:cNvPr id="3" name="日期占位符 2">
            <a:extLst>
              <a:ext uri="{FF2B5EF4-FFF2-40B4-BE49-F238E27FC236}">
                <a16:creationId xmlns:a16="http://schemas.microsoft.com/office/drawing/2014/main" id="{47C67ED6-73B0-1E09-5C36-C512DB29E541}"/>
              </a:ext>
            </a:extLst>
          </p:cNvPr>
          <p:cNvSpPr>
            <a:spLocks noGrp="1"/>
          </p:cNvSpPr>
          <p:nvPr>
            <p:ph type="dt" sz="half" idx="10"/>
          </p:nvPr>
        </p:nvSpPr>
        <p:spPr/>
        <p:txBody>
          <a:bodyPr/>
          <a:lstStyle/>
          <a:p>
            <a:r>
              <a:rPr lang="en-US" altLang="zh-CN"/>
              <a:t>Permissions, Storage and Sensors</a:t>
            </a:r>
            <a:endParaRPr lang="zh-CN" altLang="en-US" dirty="0"/>
          </a:p>
        </p:txBody>
      </p:sp>
      <p:sp>
        <p:nvSpPr>
          <p:cNvPr id="4" name="灯片编号占位符 3">
            <a:extLst>
              <a:ext uri="{FF2B5EF4-FFF2-40B4-BE49-F238E27FC236}">
                <a16:creationId xmlns:a16="http://schemas.microsoft.com/office/drawing/2014/main" id="{342D1686-5135-ADE7-913A-CAE76B0C2C83}"/>
              </a:ext>
            </a:extLst>
          </p:cNvPr>
          <p:cNvSpPr>
            <a:spLocks noGrp="1"/>
          </p:cNvSpPr>
          <p:nvPr>
            <p:ph type="sldNum" sz="quarter" idx="12"/>
          </p:nvPr>
        </p:nvSpPr>
        <p:spPr/>
        <p:txBody>
          <a:bodyPr/>
          <a:lstStyle/>
          <a:p>
            <a:fld id="{A52006E8-1235-4E0F-9686-F62A88C7645C}" type="slidenum">
              <a:rPr lang="zh-CN" altLang="en-US" smtClean="0"/>
              <a:t>16</a:t>
            </a:fld>
            <a:endParaRPr lang="zh-CN" altLang="en-US"/>
          </a:p>
        </p:txBody>
      </p:sp>
    </p:spTree>
    <p:extLst>
      <p:ext uri="{BB962C8B-B14F-4D97-AF65-F5344CB8AC3E}">
        <p14:creationId xmlns:p14="http://schemas.microsoft.com/office/powerpoint/2010/main" val="169381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SharedPreference</a:t>
            </a:r>
            <a:endParaRPr lang="en-US" dirty="0"/>
          </a:p>
        </p:txBody>
      </p:sp>
      <p:sp>
        <p:nvSpPr>
          <p:cNvPr id="4" name="Content Placeholder 3"/>
          <p:cNvSpPr>
            <a:spLocks noGrp="1"/>
          </p:cNvSpPr>
          <p:nvPr>
            <p:ph idx="1"/>
          </p:nvPr>
        </p:nvSpPr>
        <p:spPr/>
        <p:txBody>
          <a:bodyPr>
            <a:normAutofit/>
          </a:bodyPr>
          <a:lstStyle/>
          <a:p>
            <a:r>
              <a:rPr lang="en-US" dirty="0"/>
              <a:t>Shared Preferences store private primitive data in </a:t>
            </a:r>
            <a:r>
              <a:rPr lang="en-US" dirty="0">
                <a:solidFill>
                  <a:srgbClr val="FF0000"/>
                </a:solidFill>
              </a:rPr>
              <a:t>key-value pairs</a:t>
            </a:r>
            <a:r>
              <a:rPr lang="en-US" dirty="0"/>
              <a:t> in </a:t>
            </a:r>
            <a:r>
              <a:rPr lang="en-US" dirty="0">
                <a:solidFill>
                  <a:srgbClr val="FF0000"/>
                </a:solidFill>
              </a:rPr>
              <a:t>internal memory</a:t>
            </a:r>
            <a:r>
              <a:rPr lang="en-US" dirty="0"/>
              <a:t>.</a:t>
            </a:r>
          </a:p>
          <a:p>
            <a:pPr lvl="1"/>
            <a:r>
              <a:rPr lang="en-US" dirty="0"/>
              <a:t>primitive data: </a:t>
            </a:r>
            <a:r>
              <a:rPr lang="en-US" dirty="0" err="1">
                <a:latin typeface="Courier New" panose="02070309020205020404" pitchFamily="49" charset="0"/>
                <a:cs typeface="Courier New" panose="02070309020205020404" pitchFamily="49" charset="0"/>
              </a:rPr>
              <a:t>booleans</a:t>
            </a:r>
            <a:r>
              <a:rPr lang="en-US" dirty="0"/>
              <a:t>, </a:t>
            </a:r>
            <a:r>
              <a:rPr lang="en-US" dirty="0">
                <a:latin typeface="Courier New" panose="02070309020205020404" pitchFamily="49" charset="0"/>
                <a:cs typeface="Courier New" panose="02070309020205020404" pitchFamily="49" charset="0"/>
              </a:rPr>
              <a:t>floats</a:t>
            </a:r>
            <a:r>
              <a:rPr lang="en-US" dirty="0"/>
              <a:t>, </a:t>
            </a:r>
            <a:r>
              <a:rPr lang="en-US" dirty="0" err="1">
                <a:latin typeface="Courier New" panose="02070309020205020404" pitchFamily="49" charset="0"/>
                <a:cs typeface="Courier New" panose="02070309020205020404" pitchFamily="49" charset="0"/>
              </a:rPr>
              <a:t>ints</a:t>
            </a:r>
            <a:r>
              <a:rPr lang="en-US" dirty="0"/>
              <a:t>, </a:t>
            </a:r>
            <a:r>
              <a:rPr lang="en-US" dirty="0">
                <a:latin typeface="Courier New" panose="02070309020205020404" pitchFamily="49" charset="0"/>
                <a:cs typeface="Courier New" panose="02070309020205020404" pitchFamily="49" charset="0"/>
              </a:rPr>
              <a:t>longs</a:t>
            </a:r>
            <a:r>
              <a:rPr lang="en-US" dirty="0"/>
              <a:t>, and </a:t>
            </a:r>
            <a:r>
              <a:rPr lang="en-US" dirty="0">
                <a:latin typeface="Courier New" panose="02070309020205020404" pitchFamily="49" charset="0"/>
                <a:cs typeface="Courier New" panose="02070309020205020404" pitchFamily="49" charset="0"/>
              </a:rPr>
              <a:t>Strings</a:t>
            </a:r>
            <a:r>
              <a:rPr lang="en-US" dirty="0"/>
              <a:t>.</a:t>
            </a:r>
          </a:p>
          <a:p>
            <a:r>
              <a:rPr lang="en-US" dirty="0"/>
              <a:t>The data will persist across user sessions (even if your application is killed).</a:t>
            </a:r>
          </a:p>
          <a:p>
            <a:pPr lvl="1"/>
            <a:r>
              <a:rPr lang="en-US" dirty="0"/>
              <a:t>Good for storing small pieces of data like user ID.</a:t>
            </a:r>
          </a:p>
          <a:p>
            <a:r>
              <a:rPr lang="en-US" dirty="0"/>
              <a:t>Example:</a:t>
            </a:r>
          </a:p>
          <a:p>
            <a:pPr lvl="3"/>
            <a:endParaRPr lang="en-US" dirty="0"/>
          </a:p>
        </p:txBody>
      </p:sp>
      <p:sp>
        <p:nvSpPr>
          <p:cNvPr id="2" name="日期占位符 1">
            <a:extLst>
              <a:ext uri="{FF2B5EF4-FFF2-40B4-BE49-F238E27FC236}">
                <a16:creationId xmlns:a16="http://schemas.microsoft.com/office/drawing/2014/main" id="{34406FC4-703E-045A-B5AF-3A359CC193F0}"/>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0E7EC1BA-7DA4-7757-86C9-2AA5088658E0}"/>
              </a:ext>
            </a:extLst>
          </p:cNvPr>
          <p:cNvSpPr>
            <a:spLocks noGrp="1"/>
          </p:cNvSpPr>
          <p:nvPr>
            <p:ph type="sldNum" sz="quarter" idx="12"/>
          </p:nvPr>
        </p:nvSpPr>
        <p:spPr/>
        <p:txBody>
          <a:bodyPr/>
          <a:lstStyle/>
          <a:p>
            <a:fld id="{A52006E8-1235-4E0F-9686-F62A88C7645C}" type="slidenum">
              <a:rPr lang="zh-CN" altLang="en-US" smtClean="0"/>
              <a:pPr/>
              <a:t>17</a:t>
            </a:fld>
            <a:endParaRPr lang="zh-CN" altLang="en-US" dirty="0"/>
          </a:p>
        </p:txBody>
      </p:sp>
      <p:sp>
        <p:nvSpPr>
          <p:cNvPr id="13" name="Rectangle 2">
            <a:extLst>
              <a:ext uri="{FF2B5EF4-FFF2-40B4-BE49-F238E27FC236}">
                <a16:creationId xmlns:a16="http://schemas.microsoft.com/office/drawing/2014/main" id="{19612140-E9AE-30B2-27E6-9C971EECEDF6}"/>
              </a:ext>
            </a:extLst>
          </p:cNvPr>
          <p:cNvSpPr>
            <a:spLocks noChangeArrowheads="1"/>
          </p:cNvSpPr>
          <p:nvPr/>
        </p:nvSpPr>
        <p:spPr bwMode="auto">
          <a:xfrm>
            <a:off x="785812" y="3893464"/>
            <a:ext cx="7253909" cy="2062103"/>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SharedPreferences usp = </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getSharedPreferences(</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 info"</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Context.</a:t>
            </a:r>
            <a:r>
              <a:rPr kumimoji="0" lang="zh-CN" altLang="zh-CN" sz="1600" b="1" i="1" u="none" strike="noStrike" cap="none" normalizeH="0" baseline="0" dirty="0">
                <a:ln>
                  <a:noFill/>
                </a:ln>
                <a:solidFill>
                  <a:srgbClr val="660E7A"/>
                </a:solidFill>
                <a:effectLst/>
                <a:latin typeface="Consolas" panose="020B0609020204030204" pitchFamily="49" charset="0"/>
                <a:cs typeface="Fira Code" panose="020B0809050000020004" pitchFamily="49" charset="0"/>
              </a:rPr>
              <a:t>MODE_PRIVATE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int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userID = usp.getInt(</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"user-id"</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cs typeface="Fira Code" panose="020B0809050000020004" pitchFamily="49" charset="0"/>
              </a:rPr>
              <a:t>0</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String username = usp.getString(</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"username"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"empty"</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SharedPreferences nsp =</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getSharedPreferences(</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"Network info"</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Context.</a:t>
            </a:r>
            <a:r>
              <a:rPr kumimoji="0" lang="zh-CN" altLang="zh-CN" sz="1600" b="1" i="1" u="none" strike="noStrike" cap="none" normalizeH="0" baseline="0" dirty="0">
                <a:ln>
                  <a:noFill/>
                </a:ln>
                <a:solidFill>
                  <a:srgbClr val="660E7A"/>
                </a:solidFill>
                <a:effectLst/>
                <a:latin typeface="Consolas" panose="020B0609020204030204" pitchFamily="49" charset="0"/>
                <a:cs typeface="Fira Code" panose="020B0809050000020004" pitchFamily="49" charset="0"/>
              </a:rPr>
              <a:t>MODE_PRIVATE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String ipAddr = nsp.getString(</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"ip-addr"</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"127.0.0.1"</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sp>
        <p:nvSpPr>
          <p:cNvPr id="14" name="文本框 13">
            <a:extLst>
              <a:ext uri="{FF2B5EF4-FFF2-40B4-BE49-F238E27FC236}">
                <a16:creationId xmlns:a16="http://schemas.microsoft.com/office/drawing/2014/main" id="{B1EDDEAE-5413-72C4-3AC9-29D87FCA3A81}"/>
              </a:ext>
            </a:extLst>
          </p:cNvPr>
          <p:cNvSpPr txBox="1"/>
          <p:nvPr/>
        </p:nvSpPr>
        <p:spPr>
          <a:xfrm>
            <a:off x="6893720" y="4632127"/>
            <a:ext cx="1964530" cy="584775"/>
          </a:xfrm>
          <a:prstGeom prst="rect">
            <a:avLst/>
          </a:prstGeom>
          <a:solidFill>
            <a:schemeClr val="accent4">
              <a:lumMod val="20000"/>
              <a:lumOff val="80000"/>
            </a:schemeClr>
          </a:solidFill>
          <a:ln>
            <a:solidFill>
              <a:schemeClr val="accent1"/>
            </a:solidFill>
          </a:ln>
        </p:spPr>
        <p:txBody>
          <a:bodyPr wrap="square" rtlCol="0">
            <a:spAutoFit/>
          </a:bodyPr>
          <a:lstStyle/>
          <a:p>
            <a:r>
              <a:rPr lang="en-US" altLang="zh-CN" sz="1600" dirty="0"/>
              <a:t>The </a:t>
            </a:r>
            <a:r>
              <a:rPr lang="en-US" altLang="zh-CN" sz="1600" b="1" dirty="0">
                <a:solidFill>
                  <a:srgbClr val="FF0000"/>
                </a:solidFill>
              </a:rPr>
              <a:t>default</a:t>
            </a:r>
            <a:r>
              <a:rPr lang="en-US" altLang="zh-CN" sz="1600" dirty="0"/>
              <a:t> value if it is not set previously</a:t>
            </a:r>
            <a:endParaRPr lang="zh-CN" altLang="en-US" sz="1600" dirty="0"/>
          </a:p>
        </p:txBody>
      </p:sp>
      <p:sp>
        <p:nvSpPr>
          <p:cNvPr id="33" name="矩形 32">
            <a:extLst>
              <a:ext uri="{FF2B5EF4-FFF2-40B4-BE49-F238E27FC236}">
                <a16:creationId xmlns:a16="http://schemas.microsoft.com/office/drawing/2014/main" id="{567BCF7B-7A2D-99F9-71F2-D1A06C13894D}"/>
              </a:ext>
            </a:extLst>
          </p:cNvPr>
          <p:cNvSpPr/>
          <p:nvPr/>
        </p:nvSpPr>
        <p:spPr>
          <a:xfrm>
            <a:off x="4650581" y="4436270"/>
            <a:ext cx="342900" cy="2714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9B4AB99-75C5-D911-04F2-5DFD25C0068D}"/>
              </a:ext>
            </a:extLst>
          </p:cNvPr>
          <p:cNvSpPr/>
          <p:nvPr/>
        </p:nvSpPr>
        <p:spPr>
          <a:xfrm>
            <a:off x="5755082" y="4689553"/>
            <a:ext cx="806338" cy="2714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C2527FB-90C2-3EF1-4F31-0C0F2A61F950}"/>
              </a:ext>
            </a:extLst>
          </p:cNvPr>
          <p:cNvSpPr/>
          <p:nvPr/>
        </p:nvSpPr>
        <p:spPr>
          <a:xfrm>
            <a:off x="5369656" y="5655102"/>
            <a:ext cx="1316893" cy="2714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476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SharedPreference</a:t>
            </a:r>
            <a:endParaRPr lang="en-US" dirty="0"/>
          </a:p>
        </p:txBody>
      </p:sp>
      <p:sp>
        <p:nvSpPr>
          <p:cNvPr id="3" name="Content Placeholder 2"/>
          <p:cNvSpPr>
            <a:spLocks noGrp="1"/>
          </p:cNvSpPr>
          <p:nvPr>
            <p:ph idx="1"/>
          </p:nvPr>
        </p:nvSpPr>
        <p:spPr/>
        <p:txBody>
          <a:bodyPr>
            <a:normAutofit/>
          </a:bodyPr>
          <a:lstStyle/>
          <a:p>
            <a:r>
              <a:rPr lang="en-US" dirty="0" err="1">
                <a:solidFill>
                  <a:schemeClr val="accent5">
                    <a:lumMod val="75000"/>
                  </a:schemeClr>
                </a:solidFill>
              </a:rPr>
              <a:t>Context.getSharedPreferences</a:t>
            </a:r>
            <a:r>
              <a:rPr lang="en-US" dirty="0">
                <a:solidFill>
                  <a:schemeClr val="accent5">
                    <a:lumMod val="75000"/>
                  </a:schemeClr>
                </a:solidFill>
              </a:rPr>
              <a:t>(String name, int mode)</a:t>
            </a:r>
          </a:p>
          <a:p>
            <a:pPr lvl="1"/>
            <a:r>
              <a:rPr lang="en-US" dirty="0">
                <a:solidFill>
                  <a:schemeClr val="accent5">
                    <a:lumMod val="75000"/>
                  </a:schemeClr>
                </a:solidFill>
              </a:rPr>
              <a:t>Retrieve a </a:t>
            </a:r>
            <a:r>
              <a:rPr lang="en-US" dirty="0" err="1">
                <a:solidFill>
                  <a:schemeClr val="accent5">
                    <a:lumMod val="75000"/>
                  </a:schemeClr>
                </a:solidFill>
              </a:rPr>
              <a:t>SharedPreferences</a:t>
            </a:r>
            <a:r>
              <a:rPr lang="en-US" dirty="0">
                <a:solidFill>
                  <a:schemeClr val="accent5">
                    <a:lumMod val="75000"/>
                  </a:schemeClr>
                </a:solidFill>
              </a:rPr>
              <a:t> object, using the “name”.</a:t>
            </a:r>
          </a:p>
          <a:p>
            <a:pPr lvl="1"/>
            <a:r>
              <a:rPr lang="en-US" dirty="0">
                <a:solidFill>
                  <a:schemeClr val="accent5">
                    <a:lumMod val="75000"/>
                  </a:schemeClr>
                </a:solidFill>
              </a:rPr>
              <a:t>Only one instance is returned to any callers, meaning they will see each other's edits as soon as they are made.</a:t>
            </a:r>
          </a:p>
          <a:p>
            <a:pPr lvl="2"/>
            <a:endParaRPr lang="en-US" dirty="0">
              <a:solidFill>
                <a:schemeClr val="accent5">
                  <a:lumMod val="75000"/>
                </a:schemeClr>
              </a:solidFill>
            </a:endParaRPr>
          </a:p>
          <a:p>
            <a:r>
              <a:rPr lang="en-US" dirty="0" err="1">
                <a:solidFill>
                  <a:schemeClr val="accent2">
                    <a:lumMod val="75000"/>
                  </a:schemeClr>
                </a:solidFill>
              </a:rPr>
              <a:t>Activity.getPreferences</a:t>
            </a:r>
            <a:r>
              <a:rPr lang="en-US" dirty="0">
                <a:solidFill>
                  <a:schemeClr val="accent2">
                    <a:lumMod val="75000"/>
                  </a:schemeClr>
                </a:solidFill>
              </a:rPr>
              <a:t>(</a:t>
            </a:r>
            <a:r>
              <a:rPr lang="en-US" dirty="0" err="1">
                <a:solidFill>
                  <a:schemeClr val="accent2">
                    <a:lumMod val="75000"/>
                  </a:schemeClr>
                </a:solidFill>
              </a:rPr>
              <a:t>int</a:t>
            </a:r>
            <a:r>
              <a:rPr lang="en-US" dirty="0">
                <a:solidFill>
                  <a:schemeClr val="accent2">
                    <a:lumMod val="75000"/>
                  </a:schemeClr>
                </a:solidFill>
              </a:rPr>
              <a:t> mode) </a:t>
            </a:r>
          </a:p>
          <a:p>
            <a:pPr lvl="1"/>
            <a:r>
              <a:rPr lang="en-US" dirty="0">
                <a:solidFill>
                  <a:schemeClr val="accent2">
                    <a:lumMod val="75000"/>
                  </a:schemeClr>
                </a:solidFill>
              </a:rPr>
              <a:t>Retrieve a </a:t>
            </a:r>
            <a:r>
              <a:rPr lang="en-US" dirty="0" err="1">
                <a:solidFill>
                  <a:schemeClr val="accent2">
                    <a:lumMod val="75000"/>
                  </a:schemeClr>
                </a:solidFill>
              </a:rPr>
              <a:t>SharedPreferences</a:t>
            </a:r>
            <a:r>
              <a:rPr lang="en-US" dirty="0">
                <a:solidFill>
                  <a:schemeClr val="accent2">
                    <a:lumMod val="75000"/>
                  </a:schemeClr>
                </a:solidFill>
              </a:rPr>
              <a:t> object for accessing preferences that are private to this activity.</a:t>
            </a:r>
          </a:p>
          <a:p>
            <a:pPr lvl="2"/>
            <a:endParaRPr lang="en-US" dirty="0">
              <a:solidFill>
                <a:schemeClr val="accent2">
                  <a:lumMod val="75000"/>
                </a:schemeClr>
              </a:solidFill>
            </a:endParaRPr>
          </a:p>
          <a:p>
            <a:r>
              <a:rPr lang="en-US" dirty="0"/>
              <a:t>The mode parameter could be:</a:t>
            </a:r>
          </a:p>
          <a:p>
            <a:pPr lvl="1"/>
            <a:r>
              <a:rPr lang="en-US" dirty="0"/>
              <a:t>MODE_PRIVATE, </a:t>
            </a:r>
          </a:p>
          <a:p>
            <a:pPr lvl="1"/>
            <a:r>
              <a:rPr lang="en-US" dirty="0">
                <a:solidFill>
                  <a:srgbClr val="FF0000"/>
                </a:solidFill>
              </a:rPr>
              <a:t>MODE_WORLD_READABLE (deprecated!)</a:t>
            </a:r>
          </a:p>
          <a:p>
            <a:pPr lvl="1"/>
            <a:r>
              <a:rPr lang="en-US" dirty="0">
                <a:solidFill>
                  <a:srgbClr val="FF0000"/>
                </a:solidFill>
              </a:rPr>
              <a:t>MODE_WORLD_WRITEABLE (deprecated!)</a:t>
            </a:r>
          </a:p>
          <a:p>
            <a:pPr lvl="1"/>
            <a:endParaRPr lang="en-US" dirty="0"/>
          </a:p>
        </p:txBody>
      </p:sp>
      <p:sp>
        <p:nvSpPr>
          <p:cNvPr id="4" name="日期占位符 3">
            <a:extLst>
              <a:ext uri="{FF2B5EF4-FFF2-40B4-BE49-F238E27FC236}">
                <a16:creationId xmlns:a16="http://schemas.microsoft.com/office/drawing/2014/main" id="{BFC5185C-A1C2-116B-3847-1F6B0A9078A2}"/>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441507D4-3F74-2097-1DE5-2D07E3811A78}"/>
              </a:ext>
            </a:extLst>
          </p:cNvPr>
          <p:cNvSpPr>
            <a:spLocks noGrp="1"/>
          </p:cNvSpPr>
          <p:nvPr>
            <p:ph type="sldNum" sz="quarter" idx="12"/>
          </p:nvPr>
        </p:nvSpPr>
        <p:spPr/>
        <p:txBody>
          <a:bodyPr/>
          <a:lstStyle/>
          <a:p>
            <a:fld id="{A52006E8-1235-4E0F-9686-F62A88C7645C}" type="slidenum">
              <a:rPr lang="zh-CN" altLang="en-US" smtClean="0"/>
              <a:pPr/>
              <a:t>18</a:t>
            </a:fld>
            <a:endParaRPr lang="zh-CN" altLang="en-US" dirty="0"/>
          </a:p>
        </p:txBody>
      </p:sp>
    </p:spTree>
    <p:extLst>
      <p:ext uri="{BB962C8B-B14F-4D97-AF65-F5344CB8AC3E}">
        <p14:creationId xmlns:p14="http://schemas.microsoft.com/office/powerpoint/2010/main" val="116186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a:t>
            </a:r>
            <a:r>
              <a:rPr lang="en-US" dirty="0" err="1"/>
              <a:t>SharedPreferences</a:t>
            </a:r>
            <a:endParaRPr lang="en-US" dirty="0"/>
          </a:p>
        </p:txBody>
      </p:sp>
      <p:sp>
        <p:nvSpPr>
          <p:cNvPr id="3" name="Content Placeholder 2"/>
          <p:cNvSpPr>
            <a:spLocks noGrp="1"/>
          </p:cNvSpPr>
          <p:nvPr>
            <p:ph idx="1"/>
          </p:nvPr>
        </p:nvSpPr>
        <p:spPr/>
        <p:txBody>
          <a:bodyPr>
            <a:normAutofit/>
          </a:bodyPr>
          <a:lstStyle/>
          <a:p>
            <a:r>
              <a:rPr lang="en-US" dirty="0"/>
              <a:t>Writing preferences:</a:t>
            </a:r>
          </a:p>
          <a:p>
            <a:pPr marL="800100" lvl="1" indent="-457200">
              <a:buFont typeface="+mj-lt"/>
              <a:buAutoNum type="arabicPeriod"/>
            </a:pPr>
            <a:r>
              <a:rPr lang="en-US" dirty="0"/>
              <a:t>Call the </a:t>
            </a:r>
            <a:r>
              <a:rPr lang="en-US" dirty="0" err="1">
                <a:latin typeface="Courier New" panose="02070309020205020404" pitchFamily="49" charset="0"/>
                <a:cs typeface="Courier New" panose="02070309020205020404" pitchFamily="49" charset="0"/>
              </a:rPr>
              <a:t>SharedPreferences.edit</a:t>
            </a:r>
            <a:r>
              <a:rPr lang="en-US" dirty="0">
                <a:latin typeface="Courier New" panose="02070309020205020404" pitchFamily="49" charset="0"/>
                <a:cs typeface="Courier New" panose="02070309020205020404" pitchFamily="49" charset="0"/>
              </a:rPr>
              <a:t>()</a:t>
            </a:r>
            <a:r>
              <a:rPr lang="en-US" dirty="0"/>
              <a:t> method and get an instance of editor.</a:t>
            </a:r>
          </a:p>
          <a:p>
            <a:pPr marL="800100" lvl="1" indent="-457200">
              <a:buFont typeface="+mj-lt"/>
              <a:buAutoNum type="arabicPeriod"/>
            </a:pPr>
            <a:r>
              <a:rPr lang="en-US" dirty="0"/>
              <a:t>Write data using functions like </a:t>
            </a:r>
            <a:r>
              <a:rPr lang="en-US" dirty="0" err="1">
                <a:latin typeface="Courier New" panose="02070309020205020404" pitchFamily="49" charset="0"/>
                <a:cs typeface="Courier New" panose="02070309020205020404" pitchFamily="49" charset="0"/>
              </a:rPr>
              <a:t>putInt</a:t>
            </a:r>
            <a:r>
              <a:rPr lang="en-US" dirty="0">
                <a:latin typeface="Courier New" panose="02070309020205020404" pitchFamily="49" charset="0"/>
                <a:cs typeface="Courier New" panose="02070309020205020404" pitchFamily="49" charset="0"/>
              </a:rPr>
              <a:t>()</a:t>
            </a:r>
            <a:r>
              <a:rPr lang="en-US" dirty="0"/>
              <a:t> …</a:t>
            </a:r>
          </a:p>
          <a:p>
            <a:pPr marL="800100" lvl="1" indent="-457200">
              <a:buFont typeface="+mj-lt"/>
              <a:buAutoNum type="arabicPeriod"/>
            </a:pPr>
            <a:r>
              <a:rPr lang="en-US" dirty="0"/>
              <a:t>Commit the change by calling the method </a:t>
            </a:r>
            <a:r>
              <a:rPr lang="en-US" dirty="0" err="1">
                <a:latin typeface="Courier New" panose="02070309020205020404" pitchFamily="49" charset="0"/>
                <a:cs typeface="Courier New" panose="02070309020205020404" pitchFamily="49" charset="0"/>
              </a:rPr>
              <a:t>SharedPreferences.Editor.commit</a:t>
            </a:r>
            <a:r>
              <a:rPr lang="en-US" dirty="0">
                <a:latin typeface="Courier New" panose="02070309020205020404" pitchFamily="49" charset="0"/>
                <a:cs typeface="Courier New" panose="02070309020205020404" pitchFamily="49" charset="0"/>
              </a:rPr>
              <a:t>()</a:t>
            </a:r>
            <a:r>
              <a:rPr lang="en-US" dirty="0"/>
              <a:t>.</a:t>
            </a:r>
          </a:p>
          <a:p>
            <a:r>
              <a:rPr lang="en-US" dirty="0"/>
              <a:t>Example</a:t>
            </a:r>
          </a:p>
        </p:txBody>
      </p:sp>
      <p:sp>
        <p:nvSpPr>
          <p:cNvPr id="4" name="日期占位符 3">
            <a:extLst>
              <a:ext uri="{FF2B5EF4-FFF2-40B4-BE49-F238E27FC236}">
                <a16:creationId xmlns:a16="http://schemas.microsoft.com/office/drawing/2014/main" id="{A7F7A96D-5B37-303E-7780-8A52092A9675}"/>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5B747D5C-2E63-1BF9-9268-7DC4A0C53850}"/>
              </a:ext>
            </a:extLst>
          </p:cNvPr>
          <p:cNvSpPr>
            <a:spLocks noGrp="1"/>
          </p:cNvSpPr>
          <p:nvPr>
            <p:ph type="sldNum" sz="quarter" idx="12"/>
          </p:nvPr>
        </p:nvSpPr>
        <p:spPr/>
        <p:txBody>
          <a:bodyPr/>
          <a:lstStyle/>
          <a:p>
            <a:fld id="{A52006E8-1235-4E0F-9686-F62A88C7645C}" type="slidenum">
              <a:rPr lang="zh-CN" altLang="en-US" smtClean="0"/>
              <a:pPr/>
              <a:t>19</a:t>
            </a:fld>
            <a:endParaRPr lang="zh-CN" altLang="en-US" dirty="0"/>
          </a:p>
        </p:txBody>
      </p:sp>
      <p:sp>
        <p:nvSpPr>
          <p:cNvPr id="6" name="Rectangle 1">
            <a:extLst>
              <a:ext uri="{FF2B5EF4-FFF2-40B4-BE49-F238E27FC236}">
                <a16:creationId xmlns:a16="http://schemas.microsoft.com/office/drawing/2014/main" id="{A35FFBE1-F9CC-3A44-C2E0-7FB02123EE4F}"/>
              </a:ext>
            </a:extLst>
          </p:cNvPr>
          <p:cNvSpPr>
            <a:spLocks noChangeArrowheads="1"/>
          </p:cNvSpPr>
          <p:nvPr/>
        </p:nvSpPr>
        <p:spPr bwMode="auto">
          <a:xfrm>
            <a:off x="771525" y="3705129"/>
            <a:ext cx="6917278" cy="2062103"/>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SharedPreferences usp = </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getSharedPreferences(</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 info"</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Context.</a:t>
            </a:r>
            <a:r>
              <a:rPr kumimoji="0" lang="zh-CN" altLang="zh-CN" sz="1600" b="1" i="1" u="none" strike="noStrike" cap="none" normalizeH="0" baseline="0" dirty="0">
                <a:ln>
                  <a:noFill/>
                </a:ln>
                <a:solidFill>
                  <a:srgbClr val="660E7A"/>
                </a:solidFill>
                <a:effectLst/>
                <a:latin typeface="Consolas" panose="020B0609020204030204" pitchFamily="49" charset="0"/>
                <a:cs typeface="Fira Code" panose="020B0809050000020004" pitchFamily="49" charset="0"/>
              </a:rPr>
              <a:t>MODE_PRIVATE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1" i="0" u="none" strike="noStrike" cap="none" normalizeH="0" baseline="0" dirty="0">
                <a:ln>
                  <a:noFill/>
                </a:ln>
                <a:solidFill>
                  <a:srgbClr val="000080"/>
                </a:solidFill>
                <a:effectLst/>
                <a:latin typeface="Consolas" panose="020B0609020204030204" pitchFamily="49" charset="0"/>
                <a:cs typeface="Fira Code" panose="020B0809050000020004" pitchFamily="49" charset="0"/>
              </a:rPr>
              <a:t>int </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userID = usp.getInt(</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"user-id"</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cs typeface="Fira Code" panose="020B0809050000020004" pitchFamily="49" charset="0"/>
              </a:rPr>
              <a:t>0</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String username = usp.getString(</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"username"</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"empty"</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endParaRPr kumimoji="0" lang="en-US"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SharedPreferences.Editor uspEditor = usp.edit();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uspEditor.putInt(</a:t>
            </a:r>
            <a:r>
              <a:rPr kumimoji="0" lang="zh-CN" altLang="zh-CN" sz="1600" b="1" i="0" u="none" strike="noStrike" cap="none" normalizeH="0" baseline="0" dirty="0">
                <a:ln>
                  <a:noFill/>
                </a:ln>
                <a:solidFill>
                  <a:srgbClr val="008000"/>
                </a:solidFill>
                <a:effectLst/>
                <a:latin typeface="Consolas" panose="020B0609020204030204" pitchFamily="49" charset="0"/>
                <a:cs typeface="Fira Code" panose="020B0809050000020004" pitchFamily="49" charset="0"/>
              </a:rPr>
              <a:t>"user-id"</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cs typeface="Fira Code" panose="020B0809050000020004" pitchFamily="49" charset="0"/>
              </a:rPr>
              <a:t>654321</a:t>
            </a: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a:t>
            </a:r>
            <a:b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cs typeface="Fira Code" panose="020B0809050000020004" pitchFamily="49" charset="0"/>
              </a:rPr>
              <a:t>uspEditor.commit();</a:t>
            </a:r>
            <a:endParaRPr kumimoji="0" lang="zh-CN" altLang="zh-CN" sz="1600" b="0" i="0" u="none" strike="noStrike" cap="none" normalizeH="0" baseline="0" dirty="0">
              <a:ln>
                <a:noFill/>
              </a:ln>
              <a:solidFill>
                <a:schemeClr val="tx1"/>
              </a:solidFill>
              <a:effectLst/>
              <a:latin typeface="Consolas" panose="020B0609020204030204" pitchFamily="49" charset="0"/>
            </a:endParaRPr>
          </a:p>
        </p:txBody>
      </p:sp>
      <p:cxnSp>
        <p:nvCxnSpPr>
          <p:cNvPr id="8" name="直接连接符 7">
            <a:extLst>
              <a:ext uri="{FF2B5EF4-FFF2-40B4-BE49-F238E27FC236}">
                <a16:creationId xmlns:a16="http://schemas.microsoft.com/office/drawing/2014/main" id="{980A572B-B88B-72E6-2E4B-298A715D3AB6}"/>
              </a:ext>
            </a:extLst>
          </p:cNvPr>
          <p:cNvCxnSpPr/>
          <p:nvPr/>
        </p:nvCxnSpPr>
        <p:spPr>
          <a:xfrm>
            <a:off x="807245" y="5000625"/>
            <a:ext cx="0" cy="6858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014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A2903-993C-F2CB-8121-10BC4254F1D1}"/>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B4693002-A575-4BAB-112D-70EBB1096B34}"/>
              </a:ext>
            </a:extLst>
          </p:cNvPr>
          <p:cNvSpPr>
            <a:spLocks noGrp="1"/>
          </p:cNvSpPr>
          <p:nvPr>
            <p:ph idx="1"/>
          </p:nvPr>
        </p:nvSpPr>
        <p:spPr/>
        <p:txBody>
          <a:bodyPr/>
          <a:lstStyle/>
          <a:p>
            <a:r>
              <a:rPr lang="en-US" altLang="zh-CN" dirty="0"/>
              <a:t>Permissions</a:t>
            </a:r>
          </a:p>
          <a:p>
            <a:r>
              <a:rPr lang="en-US" altLang="zh-CN" dirty="0"/>
              <a:t>Accessing storages</a:t>
            </a:r>
          </a:p>
          <a:p>
            <a:pPr lvl="1"/>
            <a:r>
              <a:rPr lang="en-US" altLang="zh-CN" dirty="0"/>
              <a:t>Files</a:t>
            </a:r>
          </a:p>
          <a:p>
            <a:pPr lvl="1"/>
            <a:r>
              <a:rPr lang="en-US" altLang="zh-CN" dirty="0"/>
              <a:t>Database</a:t>
            </a:r>
          </a:p>
          <a:p>
            <a:r>
              <a:rPr lang="en-US" altLang="zh-CN" dirty="0"/>
              <a:t>Sensors</a:t>
            </a:r>
          </a:p>
          <a:p>
            <a:r>
              <a:rPr lang="en-US" altLang="zh-CN" dirty="0"/>
              <a:t>Location service</a:t>
            </a:r>
          </a:p>
        </p:txBody>
      </p:sp>
      <p:sp>
        <p:nvSpPr>
          <p:cNvPr id="4" name="日期占位符 3">
            <a:extLst>
              <a:ext uri="{FF2B5EF4-FFF2-40B4-BE49-F238E27FC236}">
                <a16:creationId xmlns:a16="http://schemas.microsoft.com/office/drawing/2014/main" id="{9DE46F71-B1A0-F142-3722-19FC49E1C008}"/>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3B3BC4F1-5BDB-F2BB-627E-E374CD830211}"/>
              </a:ext>
            </a:extLst>
          </p:cNvPr>
          <p:cNvSpPr>
            <a:spLocks noGrp="1"/>
          </p:cNvSpPr>
          <p:nvPr>
            <p:ph type="sldNum" sz="quarter" idx="12"/>
          </p:nvPr>
        </p:nvSpPr>
        <p:spPr/>
        <p:txBody>
          <a:bodyPr/>
          <a:lstStyle/>
          <a:p>
            <a:fld id="{A52006E8-1235-4E0F-9686-F62A88C7645C}" type="slidenum">
              <a:rPr lang="zh-CN" altLang="en-US" smtClean="0"/>
              <a:pPr/>
              <a:t>2</a:t>
            </a:fld>
            <a:endParaRPr lang="zh-CN" altLang="en-US" dirty="0"/>
          </a:p>
        </p:txBody>
      </p:sp>
    </p:spTree>
    <p:extLst>
      <p:ext uri="{BB962C8B-B14F-4D97-AF65-F5344CB8AC3E}">
        <p14:creationId xmlns:p14="http://schemas.microsoft.com/office/powerpoint/2010/main" val="3773514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SQLite</a:t>
            </a:r>
          </a:p>
        </p:txBody>
      </p:sp>
      <p:sp>
        <p:nvSpPr>
          <p:cNvPr id="3" name="Content Placeholder 2"/>
          <p:cNvSpPr>
            <a:spLocks noGrp="1"/>
          </p:cNvSpPr>
          <p:nvPr>
            <p:ph idx="1"/>
          </p:nvPr>
        </p:nvSpPr>
        <p:spPr/>
        <p:txBody>
          <a:bodyPr/>
          <a:lstStyle/>
          <a:p>
            <a:r>
              <a:rPr lang="en-US" dirty="0"/>
              <a:t>SQLite provides in-memory database</a:t>
            </a:r>
          </a:p>
          <a:p>
            <a:pPr lvl="1"/>
            <a:r>
              <a:rPr lang="en-US" dirty="0"/>
              <a:t>Designed to operate within a very small footprint (&lt;300kB) within a single cross-platform disk file</a:t>
            </a:r>
          </a:p>
          <a:p>
            <a:r>
              <a:rPr lang="en-US" dirty="0"/>
              <a:t>Implements most of SQL92 and Supports ACID transactions</a:t>
            </a:r>
          </a:p>
          <a:p>
            <a:pPr lvl="1"/>
            <a:r>
              <a:rPr lang="en-US" dirty="0">
                <a:solidFill>
                  <a:srgbClr val="FF0000"/>
                </a:solidFill>
              </a:rPr>
              <a:t>a</a:t>
            </a:r>
            <a:r>
              <a:rPr lang="en-US" dirty="0"/>
              <a:t>tomic, </a:t>
            </a:r>
            <a:r>
              <a:rPr lang="en-US" dirty="0">
                <a:solidFill>
                  <a:srgbClr val="FF0000"/>
                </a:solidFill>
              </a:rPr>
              <a:t>c</a:t>
            </a:r>
            <a:r>
              <a:rPr lang="en-US" dirty="0"/>
              <a:t>onsistent, </a:t>
            </a:r>
            <a:r>
              <a:rPr lang="en-US" dirty="0">
                <a:solidFill>
                  <a:srgbClr val="FF0000"/>
                </a:solidFill>
              </a:rPr>
              <a:t>i</a:t>
            </a:r>
            <a:r>
              <a:rPr lang="en-US" dirty="0"/>
              <a:t>solated &amp; </a:t>
            </a:r>
            <a:r>
              <a:rPr lang="en-US" dirty="0">
                <a:solidFill>
                  <a:srgbClr val="FF0000"/>
                </a:solidFill>
              </a:rPr>
              <a:t>d</a:t>
            </a:r>
            <a:r>
              <a:rPr lang="en-US" dirty="0"/>
              <a:t>urable.</a:t>
            </a:r>
          </a:p>
          <a:p>
            <a:r>
              <a:rPr lang="en-US" dirty="0"/>
              <a:t>In Android, one can use </a:t>
            </a:r>
            <a:r>
              <a:rPr lang="en-US" altLang="zh-CN" dirty="0" err="1">
                <a:latin typeface="Courier New" panose="02070309020205020404" pitchFamily="49" charset="0"/>
                <a:cs typeface="Courier New" panose="02070309020205020404" pitchFamily="49" charset="0"/>
              </a:rPr>
              <a:t>SQLiteOpenHelper</a:t>
            </a:r>
            <a:endParaRPr lang="en-US" altLang="zh-CN" dirty="0">
              <a:latin typeface="Courier New" panose="02070309020205020404" pitchFamily="49" charset="0"/>
              <a:cs typeface="Courier New" panose="02070309020205020404" pitchFamily="49" charset="0"/>
            </a:endParaRPr>
          </a:p>
          <a:p>
            <a:r>
              <a:rPr lang="en-US" dirty="0"/>
              <a:t>Example: </a:t>
            </a:r>
            <a:r>
              <a:rPr lang="en-US" altLang="zh-CN" dirty="0"/>
              <a:t>We want to build a table "Contacts" to record contact information. </a:t>
            </a:r>
            <a:endParaRPr lang="en-US" dirty="0"/>
          </a:p>
        </p:txBody>
      </p:sp>
      <p:sp>
        <p:nvSpPr>
          <p:cNvPr id="4" name="日期占位符 3">
            <a:extLst>
              <a:ext uri="{FF2B5EF4-FFF2-40B4-BE49-F238E27FC236}">
                <a16:creationId xmlns:a16="http://schemas.microsoft.com/office/drawing/2014/main" id="{2D5B7F61-B83F-D1D8-A314-1C30A3405AA0}"/>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5CF3527F-0514-9291-2997-9FC1D490D803}"/>
              </a:ext>
            </a:extLst>
          </p:cNvPr>
          <p:cNvSpPr>
            <a:spLocks noGrp="1"/>
          </p:cNvSpPr>
          <p:nvPr>
            <p:ph type="sldNum" sz="quarter" idx="12"/>
          </p:nvPr>
        </p:nvSpPr>
        <p:spPr/>
        <p:txBody>
          <a:bodyPr/>
          <a:lstStyle/>
          <a:p>
            <a:fld id="{A52006E8-1235-4E0F-9686-F62A88C7645C}" type="slidenum">
              <a:rPr lang="zh-CN" altLang="en-US" smtClean="0"/>
              <a:pPr/>
              <a:t>20</a:t>
            </a:fld>
            <a:endParaRPr lang="zh-CN" altLang="en-US" dirty="0"/>
          </a:p>
        </p:txBody>
      </p:sp>
      <p:pic>
        <p:nvPicPr>
          <p:cNvPr id="6" name="Picture 3">
            <a:extLst>
              <a:ext uri="{FF2B5EF4-FFF2-40B4-BE49-F238E27FC236}">
                <a16:creationId xmlns:a16="http://schemas.microsoft.com/office/drawing/2014/main" id="{E1B4B5E7-F947-38F4-E79B-96A586086BAE}"/>
              </a:ext>
            </a:extLst>
          </p:cNvPr>
          <p:cNvPicPr>
            <a:picLocks noChangeAspect="1"/>
          </p:cNvPicPr>
          <p:nvPr/>
        </p:nvPicPr>
        <p:blipFill rotWithShape="1">
          <a:blip r:embed="rId2"/>
          <a:srcRect l="2846" t="10684" r="28494" b="5615"/>
          <a:stretch/>
        </p:blipFill>
        <p:spPr>
          <a:xfrm>
            <a:off x="2589578" y="4366717"/>
            <a:ext cx="3964844" cy="18102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395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SQLite Example: Solution</a:t>
            </a:r>
          </a:p>
        </p:txBody>
      </p:sp>
      <p:sp>
        <p:nvSpPr>
          <p:cNvPr id="3" name="Content Placeholder 2"/>
          <p:cNvSpPr>
            <a:spLocks noGrp="1"/>
          </p:cNvSpPr>
          <p:nvPr>
            <p:ph idx="1"/>
          </p:nvPr>
        </p:nvSpPr>
        <p:spPr/>
        <p:txBody>
          <a:bodyPr/>
          <a:lstStyle/>
          <a:p>
            <a:r>
              <a:rPr lang="en-US" dirty="0"/>
              <a:t>Overall Framework</a:t>
            </a:r>
          </a:p>
        </p:txBody>
      </p:sp>
      <p:pic>
        <p:nvPicPr>
          <p:cNvPr id="4" name="Picture 3"/>
          <p:cNvPicPr>
            <a:picLocks noChangeAspect="1"/>
          </p:cNvPicPr>
          <p:nvPr/>
        </p:nvPicPr>
        <p:blipFill>
          <a:blip r:embed="rId2"/>
          <a:stretch>
            <a:fillRect/>
          </a:stretch>
        </p:blipFill>
        <p:spPr>
          <a:xfrm>
            <a:off x="741214" y="1931802"/>
            <a:ext cx="7198585" cy="3821144"/>
          </a:xfrm>
          <a:prstGeom prst="rect">
            <a:avLst/>
          </a:prstGeom>
        </p:spPr>
      </p:pic>
      <p:sp>
        <p:nvSpPr>
          <p:cNvPr id="5" name="日期占位符 4">
            <a:extLst>
              <a:ext uri="{FF2B5EF4-FFF2-40B4-BE49-F238E27FC236}">
                <a16:creationId xmlns:a16="http://schemas.microsoft.com/office/drawing/2014/main" id="{38A42A75-68EB-E3BB-1C31-482400139EB5}"/>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AB678FCA-6FE9-05E5-FC57-E2661066C6FB}"/>
              </a:ext>
            </a:extLst>
          </p:cNvPr>
          <p:cNvSpPr>
            <a:spLocks noGrp="1"/>
          </p:cNvSpPr>
          <p:nvPr>
            <p:ph type="sldNum" sz="quarter" idx="12"/>
          </p:nvPr>
        </p:nvSpPr>
        <p:spPr/>
        <p:txBody>
          <a:bodyPr/>
          <a:lstStyle/>
          <a:p>
            <a:fld id="{A52006E8-1235-4E0F-9686-F62A88C7645C}" type="slidenum">
              <a:rPr lang="zh-CN" altLang="en-US" smtClean="0"/>
              <a:pPr/>
              <a:t>21</a:t>
            </a:fld>
            <a:endParaRPr lang="zh-CN" altLang="en-US" dirty="0"/>
          </a:p>
        </p:txBody>
      </p:sp>
    </p:spTree>
    <p:extLst>
      <p:ext uri="{BB962C8B-B14F-4D97-AF65-F5344CB8AC3E}">
        <p14:creationId xmlns:p14="http://schemas.microsoft.com/office/powerpoint/2010/main" val="6357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28A20502-2A4B-2B11-023F-8776D2FB6FB5}"/>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32FFA97D-2B5C-3086-3F0C-F600A121CB54}"/>
              </a:ext>
            </a:extLst>
          </p:cNvPr>
          <p:cNvSpPr>
            <a:spLocks noGrp="1"/>
          </p:cNvSpPr>
          <p:nvPr>
            <p:ph type="sldNum" sz="quarter" idx="12"/>
          </p:nvPr>
        </p:nvSpPr>
        <p:spPr/>
        <p:txBody>
          <a:bodyPr/>
          <a:lstStyle/>
          <a:p>
            <a:fld id="{A52006E8-1235-4E0F-9686-F62A88C7645C}" type="slidenum">
              <a:rPr lang="zh-CN" altLang="en-US" smtClean="0"/>
              <a:pPr/>
              <a:t>22</a:t>
            </a:fld>
            <a:endParaRPr lang="zh-CN" altLang="en-US" dirty="0"/>
          </a:p>
        </p:txBody>
      </p:sp>
      <p:sp>
        <p:nvSpPr>
          <p:cNvPr id="4" name="Rectangle 1"/>
          <p:cNvSpPr>
            <a:spLocks noChangeArrowheads="1"/>
          </p:cNvSpPr>
          <p:nvPr/>
        </p:nvSpPr>
        <p:spPr bwMode="auto">
          <a:xfrm>
            <a:off x="628650" y="941607"/>
            <a:ext cx="7886699" cy="4278094"/>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class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Contact {</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int</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_id</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String </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_name</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String </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Contact(</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int</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id, String name, String _</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_id</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id;</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_name</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name;</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phone_number</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_</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int</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getID</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return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_id</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void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setID</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int</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id) {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_id</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id;}</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String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getName</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return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_name</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void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setName</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(String name) { </a:t>
            </a:r>
            <a:r>
              <a:rPr kumimoji="0" lang="en-US" altLang="en-US" sz="1700" b="1" i="0" u="none" strike="noStrike" cap="none" normalizeH="0" baseline="0" dirty="0" err="1">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_name</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name;}</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String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getPhoneNumber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return this</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public void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setPhoneNumber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(String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700" dirty="0">
                <a:solidFill>
                  <a:srgbClr val="000000"/>
                </a:solidFill>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1" i="0" u="none" strike="noStrike" cap="none" normalizeH="0" baseline="0" dirty="0">
                <a:ln>
                  <a:noFill/>
                </a:ln>
                <a:solidFill>
                  <a:srgbClr val="000080"/>
                </a:solidFill>
                <a:effectLst/>
                <a:latin typeface="Consolas" panose="020B0609020204030204" pitchFamily="49" charset="0"/>
                <a:ea typeface="Fira Code Retina"/>
                <a:cs typeface="Consolas" panose="020B0609020204030204" pitchFamily="49" charset="0"/>
              </a:rPr>
              <a:t>this</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_</a:t>
            </a:r>
            <a:r>
              <a:rPr kumimoji="0" lang="en-US" altLang="en-US" sz="1700" b="1" i="0" u="none" strike="noStrike" cap="none" normalizeH="0" baseline="0" dirty="0" err="1">
                <a:ln>
                  <a:noFill/>
                </a:ln>
                <a:solidFill>
                  <a:srgbClr val="660E7A"/>
                </a:solidFill>
                <a:effectLst/>
                <a:latin typeface="Consolas" panose="020B0609020204030204" pitchFamily="49" charset="0"/>
                <a:ea typeface="Fira Code Retina"/>
                <a:cs typeface="Consolas" panose="020B0609020204030204" pitchFamily="49" charset="0"/>
              </a:rPr>
              <a:t>phone_number</a:t>
            </a:r>
            <a:r>
              <a:rPr kumimoji="0" lang="en-US" altLang="en-US" sz="1700" b="1" i="0" u="none" strike="noStrike" cap="none" normalizeH="0" baseline="0" dirty="0">
                <a:ln>
                  <a:noFill/>
                </a:ln>
                <a:solidFill>
                  <a:srgbClr val="660E7A"/>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 </a:t>
            </a:r>
            <a:r>
              <a:rPr kumimoji="0" lang="en-US" altLang="en-US" sz="1700" b="0" i="0" u="none" strike="noStrike" cap="none" normalizeH="0" baseline="0" dirty="0" err="1">
                <a:ln>
                  <a:noFill/>
                </a:ln>
                <a:solidFill>
                  <a:srgbClr val="000000"/>
                </a:solidFill>
                <a:effectLst/>
                <a:latin typeface="Consolas" panose="020B0609020204030204" pitchFamily="49" charset="0"/>
                <a:ea typeface="Fira Code Retina"/>
                <a:cs typeface="Consolas" panose="020B0609020204030204" pitchFamily="49" charset="0"/>
              </a:rPr>
              <a:t>phone_number</a:t>
            </a: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b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br>
            <a:r>
              <a:rPr kumimoji="0" lang="en-US" altLang="en-US" sz="1700" b="0" i="0" u="none" strike="noStrike" cap="none" normalizeH="0" baseline="0" dirty="0">
                <a:ln>
                  <a:noFill/>
                </a:ln>
                <a:solidFill>
                  <a:srgbClr val="000000"/>
                </a:solidFill>
                <a:effectLst/>
                <a:latin typeface="Consolas" panose="020B0609020204030204" pitchFamily="49" charset="0"/>
                <a:ea typeface="Fira Code Retina"/>
                <a:cs typeface="Consolas" panose="020B0609020204030204" pitchFamily="49" charset="0"/>
              </a:rPr>
              <a:t>}</a:t>
            </a:r>
            <a:endParaRPr kumimoji="0" lang="en-US" altLang="en-US" sz="17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pic>
        <p:nvPicPr>
          <p:cNvPr id="7" name="Picture 3">
            <a:extLst>
              <a:ext uri="{FF2B5EF4-FFF2-40B4-BE49-F238E27FC236}">
                <a16:creationId xmlns:a16="http://schemas.microsoft.com/office/drawing/2014/main" id="{074B9BB2-84E5-5FA2-CD12-574FAD7C52A1}"/>
              </a:ext>
            </a:extLst>
          </p:cNvPr>
          <p:cNvPicPr>
            <a:picLocks noChangeAspect="1"/>
          </p:cNvPicPr>
          <p:nvPr/>
        </p:nvPicPr>
        <p:blipFill>
          <a:blip r:embed="rId2"/>
          <a:stretch>
            <a:fillRect/>
          </a:stretch>
        </p:blipFill>
        <p:spPr>
          <a:xfrm>
            <a:off x="5534670" y="293984"/>
            <a:ext cx="2440091" cy="1295246"/>
          </a:xfrm>
          <a:prstGeom prst="rect">
            <a:avLst/>
          </a:prstGeom>
          <a:ln>
            <a:solidFill>
              <a:schemeClr val="accent1"/>
            </a:solidFill>
          </a:ln>
        </p:spPr>
      </p:pic>
      <p:sp>
        <p:nvSpPr>
          <p:cNvPr id="8" name="箭头: 右 7">
            <a:extLst>
              <a:ext uri="{FF2B5EF4-FFF2-40B4-BE49-F238E27FC236}">
                <a16:creationId xmlns:a16="http://schemas.microsoft.com/office/drawing/2014/main" id="{0F7352AD-9F28-68B0-1F1B-2C2AA95AE6E1}"/>
              </a:ext>
            </a:extLst>
          </p:cNvPr>
          <p:cNvSpPr/>
          <p:nvPr/>
        </p:nvSpPr>
        <p:spPr>
          <a:xfrm>
            <a:off x="5172075" y="1221581"/>
            <a:ext cx="428625" cy="18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17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D0FAC86-F220-5481-DF65-9012521D33C5}"/>
              </a:ext>
            </a:extLst>
          </p:cNvPr>
          <p:cNvSpPr>
            <a:spLocks noGrp="1"/>
          </p:cNvSpPr>
          <p:nvPr>
            <p:ph type="dt" sz="half" idx="10"/>
          </p:nvPr>
        </p:nvSpPr>
        <p:spPr/>
        <p:txBody>
          <a:bodyPr/>
          <a:lstStyle/>
          <a:p>
            <a:r>
              <a:rPr lang="en-US" altLang="zh-CN"/>
              <a:t>Permissions, Storage and Sensors</a:t>
            </a:r>
            <a:endParaRPr lang="zh-CN" altLang="en-US" dirty="0"/>
          </a:p>
        </p:txBody>
      </p:sp>
      <p:sp>
        <p:nvSpPr>
          <p:cNvPr id="11" name="灯片编号占位符 10">
            <a:extLst>
              <a:ext uri="{FF2B5EF4-FFF2-40B4-BE49-F238E27FC236}">
                <a16:creationId xmlns:a16="http://schemas.microsoft.com/office/drawing/2014/main" id="{222C3B0C-E61F-BB6E-85D3-500E283EE211}"/>
              </a:ext>
            </a:extLst>
          </p:cNvPr>
          <p:cNvSpPr>
            <a:spLocks noGrp="1"/>
          </p:cNvSpPr>
          <p:nvPr>
            <p:ph type="sldNum" sz="quarter" idx="12"/>
          </p:nvPr>
        </p:nvSpPr>
        <p:spPr/>
        <p:txBody>
          <a:bodyPr/>
          <a:lstStyle/>
          <a:p>
            <a:fld id="{A52006E8-1235-4E0F-9686-F62A88C7645C}" type="slidenum">
              <a:rPr lang="zh-CN" altLang="en-US" smtClean="0"/>
              <a:t>23</a:t>
            </a:fld>
            <a:endParaRPr lang="zh-CN" altLang="en-US"/>
          </a:p>
        </p:txBody>
      </p:sp>
      <p:sp>
        <p:nvSpPr>
          <p:cNvPr id="5" name="Rectangle 2"/>
          <p:cNvSpPr>
            <a:spLocks noChangeArrowheads="1"/>
          </p:cNvSpPr>
          <p:nvPr/>
        </p:nvSpPr>
        <p:spPr bwMode="auto">
          <a:xfrm>
            <a:off x="79301" y="331536"/>
            <a:ext cx="8870118" cy="5755422"/>
          </a:xfrm>
          <a:prstGeom prst="rect">
            <a:avLst/>
          </a:prstGeom>
          <a:pattFill prst="pct5">
            <a:fgClr>
              <a:schemeClr val="accent4">
                <a:lumMod val="20000"/>
                <a:lumOff val="80000"/>
              </a:schemeClr>
            </a:fgClr>
            <a:bgClr>
              <a:schemeClr val="bg1"/>
            </a:bgClr>
          </a:patt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class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MyContactDatabase</a:t>
            </a:r>
            <a:endParaRPr lang="en-US" altLang="en-US" sz="1600" dirty="0">
              <a:solidFill>
                <a:srgbClr val="000000"/>
              </a:solidFill>
              <a:latin typeface="Consolas" panose="020B0609020204030204" pitchFamily="49" charset="0"/>
              <a:ea typeface="Fira Code Retin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extends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SQLiteOpenHelper</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int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DATABASE_VERSION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a:ln>
                  <a:noFill/>
                </a:ln>
                <a:solidFill>
                  <a:srgbClr val="0000FF"/>
                </a:solidFill>
                <a:effectLst/>
                <a:latin typeface="Consolas" panose="020B0609020204030204" pitchFamily="49" charset="0"/>
                <a:ea typeface="Fira Code Retina"/>
              </a:rPr>
              <a:t>1</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DATABASE_NAME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1" i="0" u="none" strike="noStrike" cap="none" normalizeH="0" baseline="0" dirty="0" err="1">
                <a:ln>
                  <a:noFill/>
                </a:ln>
                <a:solidFill>
                  <a:srgbClr val="008000"/>
                </a:solidFill>
                <a:effectLst/>
                <a:latin typeface="Consolas" panose="020B0609020204030204" pitchFamily="49" charset="0"/>
                <a:ea typeface="Fira Code Retina"/>
              </a:rPr>
              <a:t>contactsManager</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TABLE_CONTACTS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"contacts"</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KEY_ID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"id"</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Contacts Table Columns names</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KEY_NAME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"name"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final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KEY_PH_NO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1" i="0" u="none" strike="noStrike" cap="none" normalizeH="0" baseline="0" dirty="0" err="1">
                <a:ln>
                  <a:noFill/>
                </a:ln>
                <a:solidFill>
                  <a:srgbClr val="008000"/>
                </a:solidFill>
                <a:effectLst/>
                <a:latin typeface="Consolas" panose="020B0609020204030204" pitchFamily="49" charset="0"/>
                <a:ea typeface="Fira Code Retina"/>
              </a:rPr>
              <a:t>phone_number</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MyContactDatabase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(Context context)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super</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(context,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DATABASE_NAME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DATABASE_VERSION</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onCreate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String CREATE_CONTACTS_TABLE =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"CREATE TABLE "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TABLE_CONTACTS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b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b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KEY_ID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 INTEGER PRIMARY KEY,"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KEY_NAME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 TEXT,"</a:t>
            </a:r>
            <a:b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b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KEY_PH_NO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 TEXT"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db.execSQL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(CREATE_CONTACTS_TABLE);</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808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onUpgrade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int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i</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int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i1) {}</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grpSp>
        <p:nvGrpSpPr>
          <p:cNvPr id="12" name="组合 11">
            <a:extLst>
              <a:ext uri="{FF2B5EF4-FFF2-40B4-BE49-F238E27FC236}">
                <a16:creationId xmlns:a16="http://schemas.microsoft.com/office/drawing/2014/main" id="{AF4388FB-39D5-BE5F-82B2-FB22F5D3C0C0}"/>
              </a:ext>
            </a:extLst>
          </p:cNvPr>
          <p:cNvGrpSpPr/>
          <p:nvPr/>
        </p:nvGrpSpPr>
        <p:grpSpPr>
          <a:xfrm>
            <a:off x="3643313" y="3158589"/>
            <a:ext cx="5138737" cy="681596"/>
            <a:chOff x="3448732" y="3087952"/>
            <a:chExt cx="5138737" cy="681596"/>
          </a:xfrm>
        </p:grpSpPr>
        <p:sp>
          <p:nvSpPr>
            <p:cNvPr id="3" name="TextBox 2">
              <a:extLst>
                <a:ext uri="{FF2B5EF4-FFF2-40B4-BE49-F238E27FC236}">
                  <a16:creationId xmlns:a16="http://schemas.microsoft.com/office/drawing/2014/main" id="{9AA85CC8-828C-BE4B-BF52-1885754CF2C1}"/>
                </a:ext>
              </a:extLst>
            </p:cNvPr>
            <p:cNvSpPr txBox="1"/>
            <p:nvPr/>
          </p:nvSpPr>
          <p:spPr>
            <a:xfrm>
              <a:off x="3939269" y="3087952"/>
              <a:ext cx="4648200" cy="646331"/>
            </a:xfrm>
            <a:prstGeom prst="rect">
              <a:avLst/>
            </a:prstGeom>
            <a:solidFill>
              <a:schemeClr val="accent4">
                <a:lumMod val="20000"/>
                <a:lumOff val="80000"/>
              </a:schemeClr>
            </a:solidFill>
            <a:ln>
              <a:solidFill>
                <a:schemeClr val="accent1"/>
              </a:solidFill>
            </a:ln>
            <a:effectLst>
              <a:outerShdw blurRad="63500" sx="102000" sy="102000" algn="ctr" rotWithShape="0">
                <a:prstClr val="black">
                  <a:alpha val="40000"/>
                </a:prstClr>
              </a:outerShdw>
            </a:effectLst>
          </p:spPr>
          <p:txBody>
            <a:bodyPr wrap="square" rtlCol="0">
              <a:spAutoFit/>
            </a:bodyPr>
            <a:lstStyle/>
            <a:p>
              <a:r>
                <a:rPr lang="en-US" dirty="0"/>
                <a:t>only run when the database file did not exist and was just created</a:t>
              </a:r>
              <a:endParaRPr lang="en-GB" dirty="0"/>
            </a:p>
          </p:txBody>
        </p:sp>
        <p:cxnSp>
          <p:nvCxnSpPr>
            <p:cNvPr id="6" name="Straight Arrow Connector 5">
              <a:extLst>
                <a:ext uri="{FF2B5EF4-FFF2-40B4-BE49-F238E27FC236}">
                  <a16:creationId xmlns:a16="http://schemas.microsoft.com/office/drawing/2014/main" id="{0B806075-5E3A-3745-B3C2-4C8641487DD6}"/>
                </a:ext>
              </a:extLst>
            </p:cNvPr>
            <p:cNvCxnSpPr>
              <a:cxnSpLocks/>
              <a:stCxn id="3" idx="1"/>
            </p:cNvCxnSpPr>
            <p:nvPr/>
          </p:nvCxnSpPr>
          <p:spPr>
            <a:xfrm flipH="1">
              <a:off x="3448732" y="3411118"/>
              <a:ext cx="490537" cy="358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7C7EE45-85D9-490D-2B75-BE8B0D62F494}"/>
              </a:ext>
            </a:extLst>
          </p:cNvPr>
          <p:cNvGrpSpPr/>
          <p:nvPr/>
        </p:nvGrpSpPr>
        <p:grpSpPr>
          <a:xfrm>
            <a:off x="3950494" y="4858358"/>
            <a:ext cx="4564857" cy="923330"/>
            <a:chOff x="3133390" y="4607727"/>
            <a:chExt cx="4564857" cy="923330"/>
          </a:xfrm>
        </p:grpSpPr>
        <p:sp>
          <p:nvSpPr>
            <p:cNvPr id="7" name="Rectangle 6">
              <a:extLst>
                <a:ext uri="{FF2B5EF4-FFF2-40B4-BE49-F238E27FC236}">
                  <a16:creationId xmlns:a16="http://schemas.microsoft.com/office/drawing/2014/main" id="{97976553-24B4-FE4B-9394-C6F9C99B81DC}"/>
                </a:ext>
              </a:extLst>
            </p:cNvPr>
            <p:cNvSpPr/>
            <p:nvPr/>
          </p:nvSpPr>
          <p:spPr>
            <a:xfrm>
              <a:off x="3754897" y="4607727"/>
              <a:ext cx="3943350" cy="923330"/>
            </a:xfrm>
            <a:prstGeom prst="rect">
              <a:avLst/>
            </a:prstGeom>
            <a:solidFill>
              <a:schemeClr val="accent4">
                <a:lumMod val="20000"/>
                <a:lumOff val="80000"/>
              </a:schemeClr>
            </a:solidFill>
            <a:ln>
              <a:solidFill>
                <a:schemeClr val="accent1"/>
              </a:solidFill>
            </a:ln>
            <a:effectLst>
              <a:outerShdw blurRad="63500" sx="102000" sy="102000" algn="ctr" rotWithShape="0">
                <a:prstClr val="black">
                  <a:alpha val="40000"/>
                </a:prstClr>
              </a:outerShdw>
            </a:effectLst>
          </p:spPr>
          <p:txBody>
            <a:bodyPr wrap="square">
              <a:spAutoFit/>
            </a:bodyPr>
            <a:lstStyle/>
            <a:p>
              <a:r>
                <a:rPr lang="en-US" dirty="0"/>
                <a:t>only called when the database file exists but the stored version number is lower than requested in constructor.</a:t>
              </a:r>
              <a:endParaRPr lang="en-GB" dirty="0"/>
            </a:p>
          </p:txBody>
        </p:sp>
        <p:cxnSp>
          <p:nvCxnSpPr>
            <p:cNvPr id="9" name="Straight Arrow Connector 8">
              <a:extLst>
                <a:ext uri="{FF2B5EF4-FFF2-40B4-BE49-F238E27FC236}">
                  <a16:creationId xmlns:a16="http://schemas.microsoft.com/office/drawing/2014/main" id="{BB2FE1CF-F940-FE48-8F59-8FBAD90F22E3}"/>
                </a:ext>
              </a:extLst>
            </p:cNvPr>
            <p:cNvCxnSpPr>
              <a:cxnSpLocks/>
              <a:stCxn id="7" idx="1"/>
            </p:cNvCxnSpPr>
            <p:nvPr/>
          </p:nvCxnSpPr>
          <p:spPr>
            <a:xfrm flipH="1">
              <a:off x="3133390" y="5069392"/>
              <a:ext cx="621507"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669A6158-4F15-9515-726B-2BFD8962019E}"/>
              </a:ext>
            </a:extLst>
          </p:cNvPr>
          <p:cNvGrpSpPr/>
          <p:nvPr/>
        </p:nvGrpSpPr>
        <p:grpSpPr>
          <a:xfrm>
            <a:off x="5614988" y="1998308"/>
            <a:ext cx="3095849" cy="909205"/>
            <a:chOff x="6679407" y="1800325"/>
            <a:chExt cx="3095849" cy="909205"/>
          </a:xfrm>
        </p:grpSpPr>
        <p:sp>
          <p:nvSpPr>
            <p:cNvPr id="8" name="TextBox 7">
              <a:extLst>
                <a:ext uri="{FF2B5EF4-FFF2-40B4-BE49-F238E27FC236}">
                  <a16:creationId xmlns:a16="http://schemas.microsoft.com/office/drawing/2014/main" id="{C7DFD22F-59E7-E54E-BAF4-3A8372EA66BF}"/>
                </a:ext>
              </a:extLst>
            </p:cNvPr>
            <p:cNvSpPr txBox="1"/>
            <p:nvPr/>
          </p:nvSpPr>
          <p:spPr>
            <a:xfrm>
              <a:off x="6928148" y="1800325"/>
              <a:ext cx="2847108" cy="646331"/>
            </a:xfrm>
            <a:prstGeom prst="rect">
              <a:avLst/>
            </a:prstGeom>
            <a:solidFill>
              <a:schemeClr val="accent4">
                <a:lumMod val="20000"/>
                <a:lumOff val="80000"/>
              </a:schemeClr>
            </a:solidFill>
            <a:ln>
              <a:solidFill>
                <a:schemeClr val="accent1"/>
              </a:solidFill>
            </a:ln>
            <a:effectLst>
              <a:outerShdw blurRad="63500" sx="102000" sy="102000" algn="ctr" rotWithShape="0">
                <a:prstClr val="black">
                  <a:alpha val="40000"/>
                </a:prstClr>
              </a:outerShdw>
            </a:effectLst>
          </p:spPr>
          <p:txBody>
            <a:bodyPr wrap="square" rtlCol="0">
              <a:spAutoFit/>
            </a:bodyPr>
            <a:lstStyle/>
            <a:p>
              <a:r>
                <a:rPr lang="en-US" dirty="0"/>
                <a:t>Increasing the version here,  </a:t>
              </a:r>
              <a:r>
                <a:rPr lang="en-US" dirty="0" err="1"/>
                <a:t>onUpgrade</a:t>
              </a:r>
              <a:r>
                <a:rPr lang="en-US" dirty="0"/>
                <a:t>() will be called</a:t>
              </a:r>
              <a:endParaRPr lang="en-GB" dirty="0"/>
            </a:p>
          </p:txBody>
        </p:sp>
        <p:cxnSp>
          <p:nvCxnSpPr>
            <p:cNvPr id="10" name="Straight Arrow Connector 9">
              <a:extLst>
                <a:ext uri="{FF2B5EF4-FFF2-40B4-BE49-F238E27FC236}">
                  <a16:creationId xmlns:a16="http://schemas.microsoft.com/office/drawing/2014/main" id="{073A3EC8-7376-E04D-A58C-B3BCDCBD36F1}"/>
                </a:ext>
              </a:extLst>
            </p:cNvPr>
            <p:cNvCxnSpPr>
              <a:cxnSpLocks/>
            </p:cNvCxnSpPr>
            <p:nvPr/>
          </p:nvCxnSpPr>
          <p:spPr>
            <a:xfrm flipH="1">
              <a:off x="6679407" y="2430899"/>
              <a:ext cx="248741" cy="2786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Picture 3">
            <a:extLst>
              <a:ext uri="{FF2B5EF4-FFF2-40B4-BE49-F238E27FC236}">
                <a16:creationId xmlns:a16="http://schemas.microsoft.com/office/drawing/2014/main" id="{F4ADA053-CEF8-A3B0-2F25-399EC6429A44}"/>
              </a:ext>
            </a:extLst>
          </p:cNvPr>
          <p:cNvPicPr>
            <a:picLocks noChangeAspect="1"/>
          </p:cNvPicPr>
          <p:nvPr/>
        </p:nvPicPr>
        <p:blipFill>
          <a:blip r:embed="rId2"/>
          <a:stretch>
            <a:fillRect/>
          </a:stretch>
        </p:blipFill>
        <p:spPr>
          <a:xfrm>
            <a:off x="6653184" y="45391"/>
            <a:ext cx="2440091" cy="1295246"/>
          </a:xfrm>
          <a:prstGeom prst="rect">
            <a:avLst/>
          </a:prstGeom>
          <a:ln>
            <a:solidFill>
              <a:schemeClr val="accent1"/>
            </a:solidFill>
          </a:ln>
        </p:spPr>
      </p:pic>
      <p:sp>
        <p:nvSpPr>
          <p:cNvPr id="27" name="箭头: 右 26">
            <a:extLst>
              <a:ext uri="{FF2B5EF4-FFF2-40B4-BE49-F238E27FC236}">
                <a16:creationId xmlns:a16="http://schemas.microsoft.com/office/drawing/2014/main" id="{3E988B00-8DA3-1C31-FB38-2425B1A61693}"/>
              </a:ext>
            </a:extLst>
          </p:cNvPr>
          <p:cNvSpPr/>
          <p:nvPr/>
        </p:nvSpPr>
        <p:spPr>
          <a:xfrm>
            <a:off x="6357939" y="621002"/>
            <a:ext cx="428625" cy="18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128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1E8DEA8E-A026-A9E7-C25B-7311EC37DB3A}"/>
              </a:ext>
            </a:extLst>
          </p:cNvPr>
          <p:cNvSpPr>
            <a:spLocks noGrp="1"/>
          </p:cNvSpPr>
          <p:nvPr>
            <p:ph type="dt" sz="half" idx="10"/>
          </p:nvPr>
        </p:nvSpPr>
        <p:spPr/>
        <p:txBody>
          <a:bodyPr/>
          <a:lstStyle/>
          <a:p>
            <a:r>
              <a:rPr lang="en-US" altLang="zh-CN"/>
              <a:t>Permissions, Storage and Sensors</a:t>
            </a:r>
            <a:endParaRPr lang="zh-CN" altLang="en-US" dirty="0"/>
          </a:p>
        </p:txBody>
      </p:sp>
      <p:sp>
        <p:nvSpPr>
          <p:cNvPr id="7" name="灯片编号占位符 6">
            <a:extLst>
              <a:ext uri="{FF2B5EF4-FFF2-40B4-BE49-F238E27FC236}">
                <a16:creationId xmlns:a16="http://schemas.microsoft.com/office/drawing/2014/main" id="{78C31AAF-F436-4991-52F1-13203FE47CA8}"/>
              </a:ext>
            </a:extLst>
          </p:cNvPr>
          <p:cNvSpPr>
            <a:spLocks noGrp="1"/>
          </p:cNvSpPr>
          <p:nvPr>
            <p:ph type="sldNum" sz="quarter" idx="12"/>
          </p:nvPr>
        </p:nvSpPr>
        <p:spPr/>
        <p:txBody>
          <a:bodyPr/>
          <a:lstStyle/>
          <a:p>
            <a:fld id="{A52006E8-1235-4E0F-9686-F62A88C7645C}" type="slidenum">
              <a:rPr lang="zh-CN" altLang="en-US" smtClean="0"/>
              <a:t>24</a:t>
            </a:fld>
            <a:endParaRPr lang="zh-CN" altLang="en-US"/>
          </a:p>
        </p:txBody>
      </p:sp>
      <p:sp>
        <p:nvSpPr>
          <p:cNvPr id="3" name="Rectangle 1"/>
          <p:cNvSpPr>
            <a:spLocks noChangeArrowheads="1"/>
          </p:cNvSpPr>
          <p:nvPr/>
        </p:nvSpPr>
        <p:spPr bwMode="auto">
          <a:xfrm>
            <a:off x="213919" y="551289"/>
            <a:ext cx="8716161" cy="5755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addContact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(Contact contact)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sz="1600" b="1" i="0" u="none" strike="noStrike" cap="none" normalizeH="0" baseline="0" dirty="0" err="1">
                <a:ln>
                  <a:noFill/>
                </a:ln>
                <a:solidFill>
                  <a:srgbClr val="000080"/>
                </a:solidFill>
                <a:effectLst/>
                <a:latin typeface="Consolas" panose="020B0609020204030204" pitchFamily="49" charset="0"/>
                <a:ea typeface="Fira Code Retina"/>
              </a:rPr>
              <a:t>this</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.getWritableDatabase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0" i="1" u="none" strike="noStrike" cap="none" normalizeH="0" baseline="0" dirty="0" err="1">
                <a:ln>
                  <a:noFill/>
                </a:ln>
                <a:solidFill>
                  <a:srgbClr val="808080"/>
                </a:solidFill>
                <a:effectLst/>
                <a:latin typeface="Consolas" panose="020B0609020204030204" pitchFamily="49" charset="0"/>
                <a:ea typeface="Fira Code Retina"/>
              </a:rPr>
              <a:t>ContentValues</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class is used to store a set of</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  values that content resolver can handle</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ContentValues</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values =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ContentValues</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values.put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KEY_NAME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contact.getName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Contact Name</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values.put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KEY_PH_NO</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contact.getPhoneNumber</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Contact Phone Number</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 Inserting Row</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db.insert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TABLE_CONTACTS</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values);</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db.close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t>// Closing database connection</a:t>
            </a:r>
            <a:br>
              <a:rPr kumimoji="0" lang="en-US" altLang="en-US" sz="1600"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public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Contact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getContact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int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id) {</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SQLiteDatabase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sz="1600" b="1" i="0" u="none" strike="noStrike" cap="none" normalizeH="0" baseline="0" dirty="0" err="1">
                <a:ln>
                  <a:noFill/>
                </a:ln>
                <a:solidFill>
                  <a:srgbClr val="000080"/>
                </a:solidFill>
                <a:effectLst/>
                <a:latin typeface="Consolas" panose="020B0609020204030204" pitchFamily="49" charset="0"/>
                <a:ea typeface="Fira Code Retina"/>
              </a:rPr>
              <a:t>this</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.getReadableDatabase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Cursor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cursor</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db.query</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TABLE_CONTACTS</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KEY_ID</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KEY_NAME</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KEY_PH_NO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1" u="none" strike="noStrike" cap="none" normalizeH="0" baseline="0" dirty="0">
                <a:ln>
                  <a:noFill/>
                </a:ln>
                <a:solidFill>
                  <a:srgbClr val="660E7A"/>
                </a:solidFill>
                <a:effectLst/>
                <a:latin typeface="Consolas" panose="020B0609020204030204" pitchFamily="49" charset="0"/>
                <a:ea typeface="Fira Code Retina"/>
              </a:rPr>
              <a:t>KEY_ID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8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String[]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String.</a:t>
            </a:r>
            <a:r>
              <a:rPr kumimoji="0" lang="en-US" altLang="en-US" sz="1600" b="0" i="1" u="none" strike="noStrike" cap="none" normalizeH="0" baseline="0" dirty="0" err="1">
                <a:ln>
                  <a:noFill/>
                </a:ln>
                <a:solidFill>
                  <a:srgbClr val="000000"/>
                </a:solidFill>
                <a:effectLst/>
                <a:latin typeface="Consolas" panose="020B0609020204030204" pitchFamily="49" charset="0"/>
                <a:ea typeface="Fira Code Retina"/>
              </a:rPr>
              <a:t>valueOf</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(id) },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if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(cursor !=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cursor.moveToFirst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Contact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contact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Contact(</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Integer.</a:t>
            </a:r>
            <a:r>
              <a:rPr kumimoji="0" lang="en-US" altLang="en-US" sz="1600" b="0" i="1" u="none" strike="noStrike" cap="none" normalizeH="0" baseline="0" dirty="0" err="1">
                <a:ln>
                  <a:noFill/>
                </a:ln>
                <a:solidFill>
                  <a:srgbClr val="000000"/>
                </a:solidFill>
                <a:effectLst/>
                <a:latin typeface="Consolas" panose="020B0609020204030204" pitchFamily="49" charset="0"/>
                <a:ea typeface="Fira Code Retina"/>
              </a:rPr>
              <a:t>parseInt</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cursor.getString</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FF"/>
                </a:solidFill>
                <a:effectLst/>
                <a:latin typeface="Consolas" panose="020B0609020204030204" pitchFamily="49" charset="0"/>
                <a:ea typeface="Fira Code Retina"/>
              </a:rPr>
              <a:t>0</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cursor.getString</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FF"/>
                </a:solidFill>
                <a:effectLst/>
                <a:latin typeface="Consolas" panose="020B0609020204030204" pitchFamily="49" charset="0"/>
                <a:ea typeface="Fira Code Retina"/>
              </a:rPr>
              <a:t>1</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Fira Code Retina"/>
              </a:rPr>
              <a:t>cursor.getString</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sz="1600" b="0" i="0" u="none" strike="noStrike" cap="none" normalizeH="0" baseline="0" dirty="0">
                <a:ln>
                  <a:noFill/>
                </a:ln>
                <a:solidFill>
                  <a:srgbClr val="0000FF"/>
                </a:solidFill>
                <a:effectLst/>
                <a:latin typeface="Consolas" panose="020B0609020204030204" pitchFamily="49" charset="0"/>
                <a:ea typeface="Fira Code Retina"/>
              </a:rPr>
              <a:t>2</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sz="1600" b="1" i="0" u="none" strike="noStrike" cap="none" normalizeH="0" baseline="0" dirty="0">
                <a:ln>
                  <a:noFill/>
                </a:ln>
                <a:solidFill>
                  <a:srgbClr val="000080"/>
                </a:solidFill>
                <a:effectLst/>
                <a:latin typeface="Consolas" panose="020B0609020204030204" pitchFamily="49" charset="0"/>
                <a:ea typeface="Fira Code Retina"/>
              </a:rPr>
              <a:t>return </a:t>
            </a: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contact;</a:t>
            </a:r>
            <a:b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sz="1600" b="0" i="0" u="none" strike="noStrike" cap="none" normalizeH="0" baseline="0" dirty="0">
                <a:ln>
                  <a:noFill/>
                </a:ln>
                <a:solidFill>
                  <a:srgbClr val="000000"/>
                </a:solidFill>
                <a:effectLst/>
                <a:latin typeface="Consolas" panose="020B0609020204030204" pitchFamily="49" charset="0"/>
                <a:ea typeface="Fira Code Retina"/>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4" name="Rectangle 3"/>
          <p:cNvSpPr/>
          <p:nvPr/>
        </p:nvSpPr>
        <p:spPr>
          <a:xfrm>
            <a:off x="5305379" y="2567226"/>
            <a:ext cx="3624701" cy="861774"/>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r>
              <a:rPr lang="en-US" sz="1600" dirty="0"/>
              <a:t>you can execute a </a:t>
            </a:r>
            <a:r>
              <a:rPr lang="en-US" sz="1600" dirty="0" err="1"/>
              <a:t>sql</a:t>
            </a:r>
            <a:r>
              <a:rPr lang="en-US" sz="1600" dirty="0"/>
              <a:t> statement </a:t>
            </a:r>
            <a:r>
              <a:rPr lang="en-US" sz="1600" dirty="0">
                <a:solidFill>
                  <a:srgbClr val="FF0000"/>
                </a:solidFill>
              </a:rPr>
              <a:t>here</a:t>
            </a:r>
            <a:r>
              <a:rPr lang="en-US" sz="1600" dirty="0"/>
              <a:t> like</a:t>
            </a:r>
          </a:p>
          <a:p>
            <a:r>
              <a:rPr lang="en-US" sz="1600" dirty="0"/>
              <a:t>String ROW1 = "INSERT INTO " + …;</a:t>
            </a:r>
          </a:p>
          <a:p>
            <a:r>
              <a:rPr lang="en-US" sz="1600" dirty="0" err="1"/>
              <a:t>db.execSQL</a:t>
            </a:r>
            <a:r>
              <a:rPr lang="en-US" sz="1600" dirty="0"/>
              <a:t>(ROW1);</a:t>
            </a:r>
          </a:p>
        </p:txBody>
      </p:sp>
      <p:pic>
        <p:nvPicPr>
          <p:cNvPr id="9" name="Picture 3">
            <a:extLst>
              <a:ext uri="{FF2B5EF4-FFF2-40B4-BE49-F238E27FC236}">
                <a16:creationId xmlns:a16="http://schemas.microsoft.com/office/drawing/2014/main" id="{FB64FB6C-215B-BF22-E364-7F56EAB7C6D5}"/>
              </a:ext>
            </a:extLst>
          </p:cNvPr>
          <p:cNvPicPr>
            <a:picLocks noChangeAspect="1"/>
          </p:cNvPicPr>
          <p:nvPr/>
        </p:nvPicPr>
        <p:blipFill>
          <a:blip r:embed="rId2"/>
          <a:stretch>
            <a:fillRect/>
          </a:stretch>
        </p:blipFill>
        <p:spPr>
          <a:xfrm>
            <a:off x="6653184" y="45391"/>
            <a:ext cx="2440091" cy="1295246"/>
          </a:xfrm>
          <a:prstGeom prst="rect">
            <a:avLst/>
          </a:prstGeom>
          <a:ln>
            <a:solidFill>
              <a:schemeClr val="accent1"/>
            </a:solidFill>
          </a:ln>
        </p:spPr>
      </p:pic>
      <p:sp>
        <p:nvSpPr>
          <p:cNvPr id="10" name="箭头: 右 9">
            <a:extLst>
              <a:ext uri="{FF2B5EF4-FFF2-40B4-BE49-F238E27FC236}">
                <a16:creationId xmlns:a16="http://schemas.microsoft.com/office/drawing/2014/main" id="{BC8EF577-D01A-D573-851D-BF5A42228481}"/>
              </a:ext>
            </a:extLst>
          </p:cNvPr>
          <p:cNvSpPr/>
          <p:nvPr/>
        </p:nvSpPr>
        <p:spPr>
          <a:xfrm>
            <a:off x="6357939" y="621002"/>
            <a:ext cx="428625" cy="18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480252B7-5FE9-FC9A-8F51-92989AFE060C}"/>
              </a:ext>
            </a:extLst>
          </p:cNvPr>
          <p:cNvCxnSpPr/>
          <p:nvPr/>
        </p:nvCxnSpPr>
        <p:spPr>
          <a:xfrm>
            <a:off x="450056" y="1657351"/>
            <a:ext cx="0" cy="13621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25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CD48D8-04E8-1794-278E-E11DD5412B6C}"/>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C20A8077-4184-FC3E-4F6B-7E8F741EF9DA}"/>
              </a:ext>
            </a:extLst>
          </p:cNvPr>
          <p:cNvSpPr>
            <a:spLocks noGrp="1"/>
          </p:cNvSpPr>
          <p:nvPr>
            <p:ph type="sldNum" sz="quarter" idx="12"/>
          </p:nvPr>
        </p:nvSpPr>
        <p:spPr/>
        <p:txBody>
          <a:bodyPr/>
          <a:lstStyle/>
          <a:p>
            <a:fld id="{A52006E8-1235-4E0F-9686-F62A88C7645C}" type="slidenum">
              <a:rPr lang="zh-CN" altLang="en-US" smtClean="0"/>
              <a:t>25</a:t>
            </a:fld>
            <a:endParaRPr lang="zh-CN" altLang="en-US"/>
          </a:p>
        </p:txBody>
      </p:sp>
      <p:sp>
        <p:nvSpPr>
          <p:cNvPr id="3" name="Rectangle 1"/>
          <p:cNvSpPr>
            <a:spLocks noChangeArrowheads="1"/>
          </p:cNvSpPr>
          <p:nvPr/>
        </p:nvSpPr>
        <p:spPr bwMode="auto">
          <a:xfrm>
            <a:off x="349520" y="529612"/>
            <a:ext cx="8230124"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public class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MyContactActivity</a:t>
            </a:r>
            <a:endParaRPr kumimoji="0" lang="en-US" altLang="en-US" b="0" i="0" u="none" strike="noStrike" cap="none" normalizeH="0" baseline="0" dirty="0">
              <a:ln>
                <a:noFill/>
              </a:ln>
              <a:solidFill>
                <a:srgbClr val="000000"/>
              </a:solidFill>
              <a:effectLst/>
              <a:latin typeface="Consolas" panose="020B0609020204030204" pitchFamily="49" charset="0"/>
              <a:ea typeface="Fira Code Retina"/>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ea typeface="Fira Code Retina"/>
              </a:rPr>
              <a:t>             </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extends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AppCompatActivity</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a:ln>
                  <a:noFill/>
                </a:ln>
                <a:solidFill>
                  <a:srgbClr val="808000"/>
                </a:solidFill>
                <a:effectLst/>
                <a:latin typeface="Consolas" panose="020B0609020204030204" pitchFamily="49" charset="0"/>
                <a:ea typeface="Fira Code Retina"/>
              </a:rPr>
              <a:t>@Override</a:t>
            </a:r>
            <a:br>
              <a:rPr kumimoji="0" lang="en-US" altLang="en-US" b="0" i="0" u="none" strike="noStrike" cap="none" normalizeH="0" baseline="0" dirty="0">
                <a:ln>
                  <a:noFill/>
                </a:ln>
                <a:solidFill>
                  <a:srgbClr val="808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808000"/>
                </a:solidFill>
                <a:effectLst/>
                <a:latin typeface="Consolas" panose="020B0609020204030204" pitchFamily="49" charset="0"/>
                <a:ea typeface="Fira Code Retina"/>
              </a:rPr>
              <a:t>  </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protected void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onCreate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(Bundle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savedInstanceState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1" i="0" u="none" strike="noStrike" cap="none" normalizeH="0" baseline="0" dirty="0" err="1">
                <a:ln>
                  <a:noFill/>
                </a:ln>
                <a:solidFill>
                  <a:srgbClr val="000080"/>
                </a:solidFill>
                <a:effectLst/>
                <a:latin typeface="Consolas" panose="020B0609020204030204" pitchFamily="49" charset="0"/>
                <a:ea typeface="Fira Code Retina"/>
              </a:rPr>
              <a:t>super</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.onCreate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savedInstanceState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setContentView</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R.layout.</a:t>
            </a:r>
            <a:r>
              <a:rPr kumimoji="0" lang="en-US" altLang="en-US" b="1" i="1" u="none" strike="noStrike" cap="none" normalizeH="0" baseline="0" dirty="0" err="1">
                <a:ln>
                  <a:noFill/>
                </a:ln>
                <a:solidFill>
                  <a:srgbClr val="660E7A"/>
                </a:solidFill>
                <a:effectLst/>
                <a:latin typeface="Consolas" panose="020B0609020204030204" pitchFamily="49" charset="0"/>
                <a:ea typeface="Fira Code Retina"/>
              </a:rPr>
              <a:t>activity_my_contact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MyContactDatabase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db</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MyContactDatabase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this</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db.addContact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Contact(</a:t>
            </a:r>
            <a:r>
              <a:rPr kumimoji="0" lang="en-US" altLang="en-US" b="0" i="0" u="none" strike="noStrike" cap="none" normalizeH="0" baseline="0" dirty="0">
                <a:ln>
                  <a:noFill/>
                </a:ln>
                <a:solidFill>
                  <a:srgbClr val="0000FF"/>
                </a:solidFill>
                <a:effectLst/>
                <a:latin typeface="Consolas" panose="020B0609020204030204" pitchFamily="49" charset="0"/>
                <a:ea typeface="Fira Code Retina"/>
              </a:rPr>
              <a:t>1012</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"Alice"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"88160000"</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db.addContact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1" i="0" u="none" strike="noStrike" cap="none" normalizeH="0" baseline="0" dirty="0">
                <a:ln>
                  <a:noFill/>
                </a:ln>
                <a:solidFill>
                  <a:srgbClr val="000080"/>
                </a:solidFill>
                <a:effectLst/>
                <a:latin typeface="Consolas" panose="020B0609020204030204" pitchFamily="49" charset="0"/>
                <a:ea typeface="Fira Code Retina"/>
              </a:rPr>
              <a:t>new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Contact(</a:t>
            </a:r>
            <a:r>
              <a:rPr kumimoji="0" lang="en-US" altLang="en-US" b="0" i="0" u="none" strike="noStrike" cap="none" normalizeH="0" baseline="0" dirty="0">
                <a:ln>
                  <a:noFill/>
                </a:ln>
                <a:solidFill>
                  <a:srgbClr val="0000FF"/>
                </a:solidFill>
                <a:effectLst/>
                <a:latin typeface="Consolas" panose="020B0609020204030204" pitchFamily="49" charset="0"/>
                <a:ea typeface="Fira Code Retina"/>
              </a:rPr>
              <a:t>913</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"Bob"</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"88160001"</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1" u="none" strike="noStrike" cap="none" normalizeH="0" baseline="0" dirty="0">
                <a:ln>
                  <a:noFill/>
                </a:ln>
                <a:solidFill>
                  <a:srgbClr val="808080"/>
                </a:solidFill>
                <a:effectLst/>
                <a:latin typeface="Consolas" panose="020B0609020204030204" pitchFamily="49" charset="0"/>
                <a:ea typeface="Fira Code Retina"/>
              </a:rPr>
              <a:t>// Reading contact</a:t>
            </a:r>
            <a:br>
              <a:rPr kumimoji="0" lang="en-US" altLang="en-US"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db.getContact</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0" i="0" u="none" strike="noStrike" cap="none" normalizeH="0" baseline="0" dirty="0">
                <a:ln>
                  <a:noFill/>
                </a:ln>
                <a:solidFill>
                  <a:srgbClr val="0000FF"/>
                </a:solidFill>
                <a:effectLst/>
                <a:latin typeface="Consolas" panose="020B0609020204030204" pitchFamily="49" charset="0"/>
                <a:ea typeface="Fira Code Retina"/>
              </a:rPr>
              <a:t>1</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String log =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"Id: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contact.getID</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 ,Name: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8000"/>
                </a:solidFill>
                <a:latin typeface="Consolas" panose="020B0609020204030204" pitchFamily="49" charset="0"/>
                <a:ea typeface="Fira Code Retina"/>
              </a:rPr>
              <a:t>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contact.getName</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 </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 ,Phone: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8000"/>
                </a:solidFill>
                <a:latin typeface="Consolas" panose="020B0609020204030204" pitchFamily="49" charset="0"/>
                <a:ea typeface="Fira Code Retina"/>
              </a:rPr>
              <a:t>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contact.getPhoneNumber</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r>
              <a:rPr kumimoji="0" lang="en-US" altLang="en-US" b="0" i="1" u="none" strike="noStrike" cap="none" normalizeH="0" baseline="0" dirty="0">
                <a:ln>
                  <a:noFill/>
                </a:ln>
                <a:solidFill>
                  <a:srgbClr val="808080"/>
                </a:solidFill>
                <a:effectLst/>
                <a:latin typeface="Consolas" panose="020B0609020204030204" pitchFamily="49" charset="0"/>
                <a:ea typeface="Fira Code Retina"/>
              </a:rPr>
              <a:t>// Writing Contacts to log</a:t>
            </a:r>
            <a:br>
              <a:rPr kumimoji="0" lang="en-US" altLang="en-US" b="0" i="1" u="none" strike="noStrike" cap="none" normalizeH="0" baseline="0" dirty="0">
                <a:ln>
                  <a:noFill/>
                </a:ln>
                <a:solidFill>
                  <a:srgbClr val="808080"/>
                </a:solidFill>
                <a:effectLst/>
                <a:latin typeface="Consolas" panose="020B0609020204030204" pitchFamily="49" charset="0"/>
                <a:ea typeface="Fira Code Retina"/>
              </a:rPr>
            </a:br>
            <a:r>
              <a:rPr kumimoji="0" lang="en-US" altLang="en-US" b="0" i="1" u="none" strike="noStrike" cap="none" normalizeH="0" baseline="0" dirty="0">
                <a:ln>
                  <a:noFill/>
                </a:ln>
                <a:solidFill>
                  <a:srgbClr val="808080"/>
                </a:solidFill>
                <a:effectLst/>
                <a:latin typeface="Consolas" panose="020B0609020204030204" pitchFamily="49" charset="0"/>
                <a:ea typeface="Fira Code Retina"/>
              </a:rPr>
              <a:t>    </a:t>
            </a:r>
            <a:r>
              <a:rPr kumimoji="0" lang="en-US" altLang="en-US" b="0" i="0" u="none" strike="noStrike" cap="none" normalizeH="0" baseline="0" dirty="0" err="1">
                <a:ln>
                  <a:noFill/>
                </a:ln>
                <a:solidFill>
                  <a:srgbClr val="000000"/>
                </a:solidFill>
                <a:effectLst/>
                <a:latin typeface="Consolas" panose="020B0609020204030204" pitchFamily="49" charset="0"/>
                <a:ea typeface="Fira Code Retina"/>
              </a:rPr>
              <a:t>Log.</a:t>
            </a:r>
            <a:r>
              <a:rPr kumimoji="0" lang="en-US" altLang="en-US" b="0" i="1" u="none" strike="noStrike" cap="none" normalizeH="0" baseline="0" dirty="0" err="1">
                <a:ln>
                  <a:noFill/>
                </a:ln>
                <a:solidFill>
                  <a:srgbClr val="000000"/>
                </a:solidFill>
                <a:effectLst/>
                <a:latin typeface="Consolas" panose="020B0609020204030204" pitchFamily="49" charset="0"/>
                <a:ea typeface="Fira Code Retina"/>
              </a:rPr>
              <a:t>d</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r>
              <a:rPr kumimoji="0" lang="en-US" altLang="en-US" b="1" i="0" u="none" strike="noStrike" cap="none" normalizeH="0" baseline="0" dirty="0">
                <a:ln>
                  <a:noFill/>
                </a:ln>
                <a:solidFill>
                  <a:srgbClr val="008000"/>
                </a:solidFill>
                <a:effectLst/>
                <a:latin typeface="Consolas" panose="020B0609020204030204" pitchFamily="49" charset="0"/>
                <a:ea typeface="Fira Code Retina"/>
              </a:rPr>
              <a:t>"Name: "</a:t>
            </a: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log);</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  }</a:t>
            </a:r>
            <a:br>
              <a:rPr kumimoji="0" lang="en-US" altLang="en-US" b="0" i="0" u="none" strike="noStrike" cap="none" normalizeH="0" baseline="0" dirty="0">
                <a:ln>
                  <a:noFill/>
                </a:ln>
                <a:solidFill>
                  <a:srgbClr val="000000"/>
                </a:solidFill>
                <a:effectLst/>
                <a:latin typeface="Consolas" panose="020B0609020204030204" pitchFamily="49" charset="0"/>
                <a:ea typeface="Fira Code Retina"/>
              </a:rPr>
            </a:br>
            <a:r>
              <a:rPr kumimoji="0" lang="en-US" altLang="en-US" b="0" i="0" u="none" strike="noStrike" cap="none" normalizeH="0" baseline="0" dirty="0">
                <a:ln>
                  <a:noFill/>
                </a:ln>
                <a:solidFill>
                  <a:srgbClr val="000000"/>
                </a:solidFill>
                <a:effectLst/>
                <a:latin typeface="Consolas" panose="020B0609020204030204" pitchFamily="49" charset="0"/>
                <a:ea typeface="Fira Code Retina"/>
              </a:rPr>
              <a:t>}</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pic>
        <p:nvPicPr>
          <p:cNvPr id="6" name="Picture 3">
            <a:extLst>
              <a:ext uri="{FF2B5EF4-FFF2-40B4-BE49-F238E27FC236}">
                <a16:creationId xmlns:a16="http://schemas.microsoft.com/office/drawing/2014/main" id="{49424BF2-E610-DA0D-6969-8DF429868563}"/>
              </a:ext>
            </a:extLst>
          </p:cNvPr>
          <p:cNvPicPr>
            <a:picLocks noChangeAspect="1"/>
          </p:cNvPicPr>
          <p:nvPr/>
        </p:nvPicPr>
        <p:blipFill>
          <a:blip r:embed="rId2"/>
          <a:stretch>
            <a:fillRect/>
          </a:stretch>
        </p:blipFill>
        <p:spPr>
          <a:xfrm>
            <a:off x="6653184" y="45391"/>
            <a:ext cx="2440091" cy="1295246"/>
          </a:xfrm>
          <a:prstGeom prst="rect">
            <a:avLst/>
          </a:prstGeom>
          <a:ln>
            <a:solidFill>
              <a:schemeClr val="accent1"/>
            </a:solidFill>
          </a:ln>
        </p:spPr>
      </p:pic>
      <p:sp>
        <p:nvSpPr>
          <p:cNvPr id="7" name="箭头: 右 6">
            <a:extLst>
              <a:ext uri="{FF2B5EF4-FFF2-40B4-BE49-F238E27FC236}">
                <a16:creationId xmlns:a16="http://schemas.microsoft.com/office/drawing/2014/main" id="{982C09B0-8DAC-C80C-290F-B99D2D764EF0}"/>
              </a:ext>
            </a:extLst>
          </p:cNvPr>
          <p:cNvSpPr/>
          <p:nvPr/>
        </p:nvSpPr>
        <p:spPr>
          <a:xfrm>
            <a:off x="6322220" y="160920"/>
            <a:ext cx="428625" cy="3103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1561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Readings</a:t>
            </a:r>
          </a:p>
        </p:txBody>
      </p:sp>
      <p:sp>
        <p:nvSpPr>
          <p:cNvPr id="3" name="Content Placeholder 2"/>
          <p:cNvSpPr>
            <a:spLocks noGrp="1"/>
          </p:cNvSpPr>
          <p:nvPr>
            <p:ph idx="1"/>
          </p:nvPr>
        </p:nvSpPr>
        <p:spPr/>
        <p:txBody>
          <a:bodyPr anchor="ctr">
            <a:normAutofit/>
          </a:bodyPr>
          <a:lstStyle/>
          <a:p>
            <a:r>
              <a:rPr lang="en-US" dirty="0"/>
              <a:t>Shared storage has not been covered. Please read this topic in the tutorial here: </a:t>
            </a:r>
            <a:r>
              <a:rPr lang="en-US" dirty="0">
                <a:hlinkClick r:id="rId2"/>
              </a:rPr>
              <a:t>https://developer.android.com/training/data-storage/shared</a:t>
            </a:r>
            <a:r>
              <a:rPr lang="en-US" dirty="0"/>
              <a:t> </a:t>
            </a:r>
          </a:p>
          <a:p>
            <a:endParaRPr lang="en-US" dirty="0"/>
          </a:p>
        </p:txBody>
      </p:sp>
      <p:sp>
        <p:nvSpPr>
          <p:cNvPr id="4" name="日期占位符 3">
            <a:extLst>
              <a:ext uri="{FF2B5EF4-FFF2-40B4-BE49-F238E27FC236}">
                <a16:creationId xmlns:a16="http://schemas.microsoft.com/office/drawing/2014/main" id="{4262F1CD-8BD3-7B69-FA1B-82D8DDA6520F}"/>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0F71755C-5A43-0B5C-57C6-960D1F73DE00}"/>
              </a:ext>
            </a:extLst>
          </p:cNvPr>
          <p:cNvSpPr>
            <a:spLocks noGrp="1"/>
          </p:cNvSpPr>
          <p:nvPr>
            <p:ph type="sldNum" sz="quarter" idx="12"/>
          </p:nvPr>
        </p:nvSpPr>
        <p:spPr/>
        <p:txBody>
          <a:bodyPr/>
          <a:lstStyle/>
          <a:p>
            <a:fld id="{A52006E8-1235-4E0F-9686-F62A88C7645C}" type="slidenum">
              <a:rPr lang="zh-CN" altLang="en-US" smtClean="0"/>
              <a:pPr/>
              <a:t>26</a:t>
            </a:fld>
            <a:endParaRPr lang="zh-CN" altLang="en-US" dirty="0"/>
          </a:p>
        </p:txBody>
      </p:sp>
    </p:spTree>
    <p:extLst>
      <p:ext uri="{BB962C8B-B14F-4D97-AF65-F5344CB8AC3E}">
        <p14:creationId xmlns:p14="http://schemas.microsoft.com/office/powerpoint/2010/main" val="201889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标题 5">
            <a:extLst>
              <a:ext uri="{FF2B5EF4-FFF2-40B4-BE49-F238E27FC236}">
                <a16:creationId xmlns:a16="http://schemas.microsoft.com/office/drawing/2014/main" id="{77240A6C-EEF6-AE53-05C4-FC3249FB2F9F}"/>
              </a:ext>
            </a:extLst>
          </p:cNvPr>
          <p:cNvSpPr>
            <a:spLocks noGrp="1"/>
          </p:cNvSpPr>
          <p:nvPr>
            <p:ph type="title"/>
          </p:nvPr>
        </p:nvSpPr>
        <p:spPr>
          <a:xfrm>
            <a:off x="835357" y="2960716"/>
            <a:ext cx="3027251" cy="2387600"/>
          </a:xfrm>
        </p:spPr>
        <p:txBody>
          <a:bodyPr vert="horz" lIns="91440" tIns="45720" rIns="91440" bIns="45720" rtlCol="0" anchor="t">
            <a:normAutofit/>
          </a:bodyPr>
          <a:lstStyle/>
          <a:p>
            <a:pPr defTabSz="914400"/>
            <a:r>
              <a:rPr lang="en-US" altLang="zh-CN" sz="4700" kern="1200">
                <a:solidFill>
                  <a:schemeClr val="tx1"/>
                </a:solidFill>
                <a:latin typeface="+mj-lt"/>
                <a:ea typeface="+mj-ea"/>
                <a:cs typeface="+mj-cs"/>
              </a:rPr>
              <a:t>Sensors</a:t>
            </a:r>
          </a:p>
        </p:txBody>
      </p:sp>
      <p:sp>
        <p:nvSpPr>
          <p:cNvPr id="7" name="文本占位符 6">
            <a:extLst>
              <a:ext uri="{FF2B5EF4-FFF2-40B4-BE49-F238E27FC236}">
                <a16:creationId xmlns:a16="http://schemas.microsoft.com/office/drawing/2014/main" id="{B7FD3FBE-EDE1-5F44-05A2-872CFC7897B9}"/>
              </a:ext>
            </a:extLst>
          </p:cNvPr>
          <p:cNvSpPr>
            <a:spLocks noGrp="1"/>
          </p:cNvSpPr>
          <p:nvPr>
            <p:ph type="body" idx="1"/>
          </p:nvPr>
        </p:nvSpPr>
        <p:spPr>
          <a:xfrm>
            <a:off x="835356" y="953037"/>
            <a:ext cx="3027250" cy="1709849"/>
          </a:xfrm>
        </p:spPr>
        <p:txBody>
          <a:bodyPr vert="horz" lIns="91440" tIns="45720" rIns="91440" bIns="45720" rtlCol="0" anchor="b">
            <a:normAutofit/>
          </a:bodyPr>
          <a:lstStyle/>
          <a:p>
            <a:pPr defTabSz="914400">
              <a:spcBef>
                <a:spcPts val="1000"/>
              </a:spcBef>
            </a:pPr>
            <a:r>
              <a:rPr lang="en-US" altLang="zh-CN" sz="1700" kern="1200">
                <a:solidFill>
                  <a:schemeClr val="tx1"/>
                </a:solidFill>
                <a:latin typeface="+mn-lt"/>
                <a:ea typeface="+mn-ea"/>
                <a:cs typeface="+mn-cs"/>
              </a:rPr>
              <a:t>Sensor types</a:t>
            </a:r>
          </a:p>
          <a:p>
            <a:pPr defTabSz="914400">
              <a:spcBef>
                <a:spcPts val="1000"/>
              </a:spcBef>
            </a:pPr>
            <a:r>
              <a:rPr lang="en-US" altLang="zh-CN" sz="1700" kern="1200">
                <a:solidFill>
                  <a:schemeClr val="tx1"/>
                </a:solidFill>
                <a:latin typeface="+mn-lt"/>
                <a:ea typeface="+mn-ea"/>
                <a:cs typeface="+mn-cs"/>
              </a:rPr>
              <a:t>Sensor manager</a:t>
            </a:r>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984992"/>
            <a:ext cx="548639"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91886"/>
            <a:ext cx="4507025"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E3737CDC-9109-23E5-6F8B-52055F22A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69" y="2257285"/>
            <a:ext cx="4152000" cy="2284676"/>
          </a:xfrm>
          <a:prstGeom prst="rect">
            <a:avLst/>
          </a:prstGeom>
        </p:spPr>
      </p:pic>
      <p:sp>
        <p:nvSpPr>
          <p:cNvPr id="4" name="日期占位符 3">
            <a:extLst>
              <a:ext uri="{FF2B5EF4-FFF2-40B4-BE49-F238E27FC236}">
                <a16:creationId xmlns:a16="http://schemas.microsoft.com/office/drawing/2014/main" id="{D10549D3-1F7E-36DB-9352-B0E0F8828794}"/>
              </a:ext>
            </a:extLst>
          </p:cNvPr>
          <p:cNvSpPr>
            <a:spLocks noGrp="1"/>
          </p:cNvSpPr>
          <p:nvPr>
            <p:ph type="dt" sz="half" idx="10"/>
          </p:nvPr>
        </p:nvSpPr>
        <p:spPr>
          <a:xfrm>
            <a:off x="4441869" y="6492240"/>
            <a:ext cx="2057400" cy="365125"/>
          </a:xfrm>
        </p:spPr>
        <p:txBody>
          <a:bodyPr vert="horz" lIns="91440" tIns="45720" rIns="91440" bIns="45720" rtlCol="0" anchor="ctr">
            <a:normAutofit fontScale="92500" lnSpcReduction="20000"/>
          </a:bodyPr>
          <a:lstStyle/>
          <a:p>
            <a:pPr>
              <a:spcAft>
                <a:spcPts val="600"/>
              </a:spcAft>
            </a:pPr>
            <a:r>
              <a:rPr lang="en-US" altLang="zh-CN" sz="1200"/>
              <a:t>Permissions, Storage and Sensors</a:t>
            </a:r>
          </a:p>
        </p:txBody>
      </p:sp>
      <p:sp>
        <p:nvSpPr>
          <p:cNvPr id="5" name="灯片编号占位符 4">
            <a:extLst>
              <a:ext uri="{FF2B5EF4-FFF2-40B4-BE49-F238E27FC236}">
                <a16:creationId xmlns:a16="http://schemas.microsoft.com/office/drawing/2014/main" id="{0FB9CE5A-3C6D-B99F-84D6-218D853FA68E}"/>
              </a:ext>
            </a:extLst>
          </p:cNvPr>
          <p:cNvSpPr>
            <a:spLocks noGrp="1"/>
          </p:cNvSpPr>
          <p:nvPr>
            <p:ph type="sldNum" sz="quarter" idx="12"/>
          </p:nvPr>
        </p:nvSpPr>
        <p:spPr>
          <a:xfrm>
            <a:off x="6457950" y="6492240"/>
            <a:ext cx="1403811" cy="365125"/>
          </a:xfrm>
        </p:spPr>
        <p:txBody>
          <a:bodyPr vert="horz" lIns="91440" tIns="45720" rIns="91440" bIns="45720" rtlCol="0" anchor="ctr">
            <a:normAutofit/>
          </a:bodyPr>
          <a:lstStyle/>
          <a:p>
            <a:pPr>
              <a:spcAft>
                <a:spcPts val="600"/>
              </a:spcAft>
            </a:pPr>
            <a:fld id="{A52006E8-1235-4E0F-9686-F62A88C7645C}" type="slidenum">
              <a:rPr lang="en-US" altLang="zh-CN" sz="1200" smtClean="0"/>
              <a:pPr>
                <a:spcAft>
                  <a:spcPts val="600"/>
                </a:spcAft>
              </a:pPr>
              <a:t>27</a:t>
            </a:fld>
            <a:endParaRPr lang="en-US" altLang="zh-CN" sz="1200"/>
          </a:p>
        </p:txBody>
      </p:sp>
    </p:spTree>
    <p:extLst>
      <p:ext uri="{BB962C8B-B14F-4D97-AF65-F5344CB8AC3E}">
        <p14:creationId xmlns:p14="http://schemas.microsoft.com/office/powerpoint/2010/main" val="923897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Sensors</a:t>
            </a:r>
          </a:p>
        </p:txBody>
      </p:sp>
      <p:sp>
        <p:nvSpPr>
          <p:cNvPr id="3" name="Content Placeholder 2"/>
          <p:cNvSpPr>
            <a:spLocks noGrp="1"/>
          </p:cNvSpPr>
          <p:nvPr>
            <p:ph idx="1"/>
          </p:nvPr>
        </p:nvSpPr>
        <p:spPr/>
        <p:txBody>
          <a:bodyPr>
            <a:normAutofit/>
          </a:bodyPr>
          <a:lstStyle/>
          <a:p>
            <a:r>
              <a:rPr lang="en-GB" dirty="0"/>
              <a:t>Most Android-powered devices have built-in sensors that measure the physical environment</a:t>
            </a:r>
          </a:p>
          <a:p>
            <a:r>
              <a:rPr lang="en-GB" dirty="0"/>
              <a:t>Commonly used smart phone sensors</a:t>
            </a:r>
          </a:p>
          <a:p>
            <a:r>
              <a:rPr lang="en-GB" dirty="0"/>
              <a:t>Motion sensors</a:t>
            </a:r>
          </a:p>
          <a:p>
            <a:pPr lvl="1"/>
            <a:r>
              <a:rPr lang="en-GB" dirty="0"/>
              <a:t>3-axis Accelerometer</a:t>
            </a:r>
          </a:p>
          <a:p>
            <a:pPr lvl="1"/>
            <a:r>
              <a:rPr lang="en-GB" dirty="0"/>
              <a:t>3-axis Magnetometer</a:t>
            </a:r>
          </a:p>
          <a:p>
            <a:pPr lvl="1"/>
            <a:r>
              <a:rPr lang="en-GB" dirty="0"/>
              <a:t>Gyroscope</a:t>
            </a:r>
          </a:p>
          <a:p>
            <a:r>
              <a:rPr lang="en-GB" dirty="0"/>
              <a:t>Environmental sensors</a:t>
            </a:r>
          </a:p>
          <a:p>
            <a:pPr lvl="1"/>
            <a:r>
              <a:rPr lang="en-GB" dirty="0"/>
              <a:t>Light sensor</a:t>
            </a:r>
          </a:p>
          <a:p>
            <a:pPr lvl="1"/>
            <a:r>
              <a:rPr lang="en-GB" dirty="0"/>
              <a:t>Noise</a:t>
            </a:r>
          </a:p>
        </p:txBody>
      </p:sp>
      <p:sp>
        <p:nvSpPr>
          <p:cNvPr id="4" name="Rectangle 3"/>
          <p:cNvSpPr/>
          <p:nvPr/>
        </p:nvSpPr>
        <p:spPr>
          <a:xfrm>
            <a:off x="708162" y="5226796"/>
            <a:ext cx="6778488" cy="369332"/>
          </a:xfrm>
          <a:prstGeom prst="rect">
            <a:avLst/>
          </a:prstGeom>
        </p:spPr>
        <p:txBody>
          <a:bodyPr wrap="square">
            <a:spAutoFit/>
          </a:bodyPr>
          <a:lstStyle/>
          <a:p>
            <a:r>
              <a:rPr lang="en-GB" dirty="0">
                <a:hlinkClick r:id="rId3"/>
              </a:rPr>
              <a:t>https://www.livescience.com/40103-accelerometer-vs-gyroscope.html</a:t>
            </a:r>
            <a:endParaRPr lang="en-GB" dirty="0"/>
          </a:p>
        </p:txBody>
      </p:sp>
      <p:sp>
        <p:nvSpPr>
          <p:cNvPr id="5" name="日期占位符 4">
            <a:extLst>
              <a:ext uri="{FF2B5EF4-FFF2-40B4-BE49-F238E27FC236}">
                <a16:creationId xmlns:a16="http://schemas.microsoft.com/office/drawing/2014/main" id="{F593BF39-E81B-DBE8-5862-58A7C6A36C0B}"/>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2AC5BCCB-786E-D4A2-F715-AE5ADC2E320F}"/>
              </a:ext>
            </a:extLst>
          </p:cNvPr>
          <p:cNvSpPr>
            <a:spLocks noGrp="1"/>
          </p:cNvSpPr>
          <p:nvPr>
            <p:ph type="sldNum" sz="quarter" idx="12"/>
          </p:nvPr>
        </p:nvSpPr>
        <p:spPr/>
        <p:txBody>
          <a:bodyPr/>
          <a:lstStyle/>
          <a:p>
            <a:fld id="{A52006E8-1235-4E0F-9686-F62A88C7645C}" type="slidenum">
              <a:rPr lang="zh-CN" altLang="en-US" smtClean="0"/>
              <a:pPr/>
              <a:t>28</a:t>
            </a:fld>
            <a:endParaRPr lang="zh-CN" altLang="en-US" dirty="0"/>
          </a:p>
        </p:txBody>
      </p:sp>
      <p:pic>
        <p:nvPicPr>
          <p:cNvPr id="8" name="图片 7" descr="图示&#10;&#10;描述已自动生成">
            <a:extLst>
              <a:ext uri="{FF2B5EF4-FFF2-40B4-BE49-F238E27FC236}">
                <a16:creationId xmlns:a16="http://schemas.microsoft.com/office/drawing/2014/main" id="{3C521E11-7732-C07E-3228-6E5C616DD135}"/>
              </a:ext>
            </a:extLst>
          </p:cNvPr>
          <p:cNvPicPr>
            <a:picLocks noChangeAspect="1"/>
          </p:cNvPicPr>
          <p:nvPr/>
        </p:nvPicPr>
        <p:blipFill rotWithShape="1">
          <a:blip r:embed="rId4">
            <a:extLst>
              <a:ext uri="{28A0092B-C50C-407E-A947-70E740481C1C}">
                <a14:useLocalDpi xmlns:a14="http://schemas.microsoft.com/office/drawing/2010/main" val="0"/>
              </a:ext>
            </a:extLst>
          </a:blip>
          <a:srcRect t="13007"/>
          <a:stretch/>
        </p:blipFill>
        <p:spPr>
          <a:xfrm>
            <a:off x="4202337" y="2803161"/>
            <a:ext cx="1690766" cy="1691469"/>
          </a:xfrm>
          <a:prstGeom prst="rect">
            <a:avLst/>
          </a:prstGeom>
        </p:spPr>
      </p:pic>
      <p:pic>
        <p:nvPicPr>
          <p:cNvPr id="10" name="图片 9" descr="图示, 工程绘图&#10;&#10;描述已自动生成">
            <a:extLst>
              <a:ext uri="{FF2B5EF4-FFF2-40B4-BE49-F238E27FC236}">
                <a16:creationId xmlns:a16="http://schemas.microsoft.com/office/drawing/2014/main" id="{83670230-D63D-567B-900B-842C3D80E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82" y="2764607"/>
            <a:ext cx="1503090" cy="13287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Sensors</a:t>
            </a:r>
          </a:p>
        </p:txBody>
      </p:sp>
      <p:sp>
        <p:nvSpPr>
          <p:cNvPr id="3" name="Content Placeholder 2"/>
          <p:cNvSpPr>
            <a:spLocks noGrp="1"/>
          </p:cNvSpPr>
          <p:nvPr>
            <p:ph idx="1"/>
          </p:nvPr>
        </p:nvSpPr>
        <p:spPr/>
        <p:txBody>
          <a:bodyPr>
            <a:normAutofit/>
          </a:bodyPr>
          <a:lstStyle/>
          <a:p>
            <a:r>
              <a:rPr lang="en-US" dirty="0"/>
              <a:t>You can access sensors available on the device and acquire raw sensor data by using the Android sensor framework. Steps involved:</a:t>
            </a:r>
          </a:p>
          <a:p>
            <a:pPr marL="914400" lvl="1" indent="-457200">
              <a:buFont typeface="+mj-lt"/>
              <a:buAutoNum type="arabicPeriod"/>
            </a:pPr>
            <a:r>
              <a:rPr lang="en-US" dirty="0"/>
              <a:t>Determine which sensors are available on a device.</a:t>
            </a:r>
          </a:p>
          <a:p>
            <a:pPr marL="914400" lvl="1" indent="-457200">
              <a:buFont typeface="+mj-lt"/>
              <a:buAutoNum type="arabicPeriod"/>
            </a:pPr>
            <a:r>
              <a:rPr lang="en-US" dirty="0"/>
              <a:t>Determine an individual sensor's capabilities, such as its maximum range, manufacturer, power requirements, and resolution.</a:t>
            </a:r>
          </a:p>
          <a:p>
            <a:pPr marL="914400" lvl="1" indent="-457200">
              <a:buFont typeface="+mj-lt"/>
              <a:buAutoNum type="arabicPeriod"/>
            </a:pPr>
            <a:r>
              <a:rPr lang="en-US" dirty="0"/>
              <a:t>Register and unregister sensor event listeners that monitor sensor changes.</a:t>
            </a:r>
          </a:p>
          <a:p>
            <a:pPr marL="914400" lvl="1" indent="-457200">
              <a:buFont typeface="+mj-lt"/>
              <a:buAutoNum type="arabicPeriod"/>
            </a:pPr>
            <a:r>
              <a:rPr lang="en-US" dirty="0"/>
              <a:t>Acquire raw sensor data and define the minimum rate at which you acquire sensor data.</a:t>
            </a:r>
          </a:p>
          <a:p>
            <a:endParaRPr lang="en-GB" dirty="0"/>
          </a:p>
        </p:txBody>
      </p:sp>
      <p:sp>
        <p:nvSpPr>
          <p:cNvPr id="4" name="日期占位符 3">
            <a:extLst>
              <a:ext uri="{FF2B5EF4-FFF2-40B4-BE49-F238E27FC236}">
                <a16:creationId xmlns:a16="http://schemas.microsoft.com/office/drawing/2014/main" id="{0F8C7B7D-F4FD-ED7D-2BF9-13C543F447D3}"/>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C5C3A1FE-7369-9FDF-7132-449793CCC1EE}"/>
              </a:ext>
            </a:extLst>
          </p:cNvPr>
          <p:cNvSpPr>
            <a:spLocks noGrp="1"/>
          </p:cNvSpPr>
          <p:nvPr>
            <p:ph type="sldNum" sz="quarter" idx="12"/>
          </p:nvPr>
        </p:nvSpPr>
        <p:spPr/>
        <p:txBody>
          <a:bodyPr/>
          <a:lstStyle/>
          <a:p>
            <a:fld id="{A52006E8-1235-4E0F-9686-F62A88C7645C}" type="slidenum">
              <a:rPr lang="zh-CN" altLang="en-US" smtClean="0"/>
              <a:pPr/>
              <a:t>29</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形用户界面, 网站&#10;&#10;描述已自动生成">
            <a:extLst>
              <a:ext uri="{FF2B5EF4-FFF2-40B4-BE49-F238E27FC236}">
                <a16:creationId xmlns:a16="http://schemas.microsoft.com/office/drawing/2014/main" id="{D15B10FD-FBD7-F5F5-60BC-496B8B79519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23739" t="14" r="12444" b="9518"/>
          <a:stretch/>
        </p:blipFill>
        <p:spPr>
          <a:xfrm>
            <a:off x="0" y="0"/>
            <a:ext cx="9144000" cy="6240780"/>
          </a:xfrm>
          <a:prstGeom prst="rect">
            <a:avLst/>
          </a:prstGeom>
        </p:spPr>
      </p:pic>
      <p:sp>
        <p:nvSpPr>
          <p:cNvPr id="4" name="Title 3"/>
          <p:cNvSpPr>
            <a:spLocks noGrp="1"/>
          </p:cNvSpPr>
          <p:nvPr>
            <p:ph type="title"/>
          </p:nvPr>
        </p:nvSpPr>
        <p:spPr/>
        <p:txBody>
          <a:bodyPr/>
          <a:lstStyle/>
          <a:p>
            <a:r>
              <a:rPr lang="en-US" dirty="0"/>
              <a:t>Permissions</a:t>
            </a:r>
          </a:p>
        </p:txBody>
      </p:sp>
      <p:sp>
        <p:nvSpPr>
          <p:cNvPr id="5" name="Text Placeholder 4"/>
          <p:cNvSpPr>
            <a:spLocks noGrp="1"/>
          </p:cNvSpPr>
          <p:nvPr>
            <p:ph type="body" idx="1"/>
          </p:nvPr>
        </p:nvSpPr>
        <p:spPr/>
        <p:txBody>
          <a:bodyPr/>
          <a:lstStyle/>
          <a:p>
            <a:r>
              <a:rPr lang="en-US" dirty="0"/>
              <a:t>Permission types, declaration</a:t>
            </a:r>
          </a:p>
        </p:txBody>
      </p:sp>
      <p:sp>
        <p:nvSpPr>
          <p:cNvPr id="2" name="日期占位符 1">
            <a:extLst>
              <a:ext uri="{FF2B5EF4-FFF2-40B4-BE49-F238E27FC236}">
                <a16:creationId xmlns:a16="http://schemas.microsoft.com/office/drawing/2014/main" id="{35E3271E-83FD-A2B7-6457-C8B21DBD8614}"/>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619E7E3A-C439-A424-F0F9-2DBAF0730B69}"/>
              </a:ext>
            </a:extLst>
          </p:cNvPr>
          <p:cNvSpPr>
            <a:spLocks noGrp="1"/>
          </p:cNvSpPr>
          <p:nvPr>
            <p:ph type="sldNum" sz="quarter" idx="12"/>
          </p:nvPr>
        </p:nvSpPr>
        <p:spPr/>
        <p:txBody>
          <a:bodyPr/>
          <a:lstStyle/>
          <a:p>
            <a:fld id="{A52006E8-1235-4E0F-9686-F62A88C7645C}" type="slidenum">
              <a:rPr lang="zh-CN" altLang="en-US" smtClean="0"/>
              <a:t>3</a:t>
            </a:fld>
            <a:endParaRPr lang="zh-CN" altLang="en-US"/>
          </a:p>
        </p:txBody>
      </p:sp>
    </p:spTree>
    <p:extLst>
      <p:ext uri="{BB962C8B-B14F-4D97-AF65-F5344CB8AC3E}">
        <p14:creationId xmlns:p14="http://schemas.microsoft.com/office/powerpoint/2010/main" val="221550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Get List of Sensors</a:t>
            </a:r>
          </a:p>
        </p:txBody>
      </p:sp>
      <p:sp>
        <p:nvSpPr>
          <p:cNvPr id="3" name="Content Placeholder 2"/>
          <p:cNvSpPr>
            <a:spLocks noGrp="1"/>
          </p:cNvSpPr>
          <p:nvPr>
            <p:ph idx="1"/>
          </p:nvPr>
        </p:nvSpPr>
        <p:spPr/>
        <p:txBody>
          <a:bodyPr/>
          <a:lstStyle/>
          <a:p>
            <a:r>
              <a:rPr lang="en-US" dirty="0"/>
              <a:t>First identify the sensors that are on the device</a:t>
            </a:r>
          </a:p>
          <a:p>
            <a:pPr lvl="1"/>
            <a:r>
              <a:rPr lang="en-US" dirty="0"/>
              <a:t>obtain an instance of the </a:t>
            </a:r>
            <a:r>
              <a:rPr lang="en-US" dirty="0" err="1">
                <a:latin typeface="Courier New" panose="02070309020205020404" pitchFamily="49" charset="0"/>
                <a:cs typeface="Courier New" panose="02070309020205020404" pitchFamily="49" charset="0"/>
              </a:rPr>
              <a:t>SensorManager</a:t>
            </a:r>
            <a:r>
              <a:rPr lang="en-US" dirty="0"/>
              <a:t> class by calling the </a:t>
            </a:r>
            <a:r>
              <a:rPr lang="en-US" dirty="0" err="1">
                <a:latin typeface="Courier New" panose="02070309020205020404" pitchFamily="49" charset="0"/>
                <a:cs typeface="Courier New" panose="02070309020205020404" pitchFamily="49" charset="0"/>
              </a:rPr>
              <a:t>getSystemService</a:t>
            </a:r>
            <a:r>
              <a:rPr lang="en-US" dirty="0">
                <a:latin typeface="Courier New" panose="02070309020205020404" pitchFamily="49" charset="0"/>
                <a:cs typeface="Courier New" panose="02070309020205020404" pitchFamily="49" charset="0"/>
              </a:rPr>
              <a:t>()</a:t>
            </a:r>
            <a:r>
              <a:rPr lang="en-US" dirty="0"/>
              <a:t> method.</a:t>
            </a:r>
          </a:p>
          <a:p>
            <a:pPr lvl="1"/>
            <a:r>
              <a:rPr lang="en-US" dirty="0"/>
              <a:t>passing in the </a:t>
            </a:r>
            <a:r>
              <a:rPr lang="en-US" dirty="0">
                <a:latin typeface="Courier New" panose="02070309020205020404" pitchFamily="49" charset="0"/>
                <a:cs typeface="Courier New" panose="02070309020205020404" pitchFamily="49" charset="0"/>
              </a:rPr>
              <a:t>SENSOR_SERVICE</a:t>
            </a:r>
            <a:r>
              <a:rPr lang="en-US" dirty="0"/>
              <a:t> argument.</a:t>
            </a:r>
          </a:p>
          <a:p>
            <a:pPr lvl="1"/>
            <a:endParaRPr lang="en-US" dirty="0"/>
          </a:p>
          <a:p>
            <a:endParaRPr lang="en-GB" dirty="0"/>
          </a:p>
          <a:p>
            <a:endParaRPr lang="en-GB" dirty="0"/>
          </a:p>
          <a:p>
            <a:pPr lvl="1"/>
            <a:endParaRPr lang="en-GB" dirty="0"/>
          </a:p>
          <a:p>
            <a:r>
              <a:rPr lang="en-US" dirty="0"/>
              <a:t>We can (optionally) get a listing of every sensor:</a:t>
            </a:r>
            <a:endParaRPr lang="en-GB" dirty="0"/>
          </a:p>
        </p:txBody>
      </p:sp>
      <p:sp>
        <p:nvSpPr>
          <p:cNvPr id="5" name="Rectangle 1"/>
          <p:cNvSpPr>
            <a:spLocks noChangeArrowheads="1"/>
          </p:cNvSpPr>
          <p:nvPr/>
        </p:nvSpPr>
        <p:spPr bwMode="auto">
          <a:xfrm>
            <a:off x="510082" y="2768598"/>
            <a:ext cx="8333695" cy="1076325"/>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defTabSz="914400" eaLnBrk="0" fontAlgn="base" hangingPunct="0">
              <a:spcBef>
                <a:spcPct val="0"/>
              </a:spcBef>
              <a:spcAft>
                <a:spcPct val="0"/>
              </a:spcAft>
            </a:pPr>
            <a:r>
              <a:rPr lang="en-US" altLang="en-US" sz="1600" b="1" dirty="0">
                <a:solidFill>
                  <a:srgbClr val="000080"/>
                </a:solidFill>
                <a:latin typeface="Consolas" panose="020B0609020204030204" pitchFamily="49" charset="0"/>
                <a:ea typeface="Consolas" panose="020B0609020204030204" pitchFamily="49" charset="0"/>
              </a:rPr>
              <a:t>private </a:t>
            </a:r>
            <a:r>
              <a:rPr lang="en-US" altLang="en-US" sz="1600" dirty="0" err="1">
                <a:solidFill>
                  <a:srgbClr val="000000"/>
                </a:solidFill>
                <a:latin typeface="Consolas" panose="020B0609020204030204" pitchFamily="49" charset="0"/>
                <a:ea typeface="Consolas" panose="020B0609020204030204" pitchFamily="49" charset="0"/>
              </a:rPr>
              <a:t>SensorManager</a:t>
            </a:r>
            <a:r>
              <a:rPr lang="en-US" altLang="en-US" sz="1600" dirty="0">
                <a:solidFill>
                  <a:srgbClr val="000000"/>
                </a:solidFill>
                <a:latin typeface="Consolas" panose="020B0609020204030204" pitchFamily="49" charset="0"/>
                <a:ea typeface="Consolas" panose="020B0609020204030204" pitchFamily="49" charset="0"/>
              </a:rPr>
              <a:t> </a:t>
            </a:r>
            <a:r>
              <a:rPr lang="en-US" altLang="en-US" sz="1600" b="1" dirty="0" err="1">
                <a:solidFill>
                  <a:srgbClr val="660E7A"/>
                </a:solidFill>
                <a:latin typeface="Consolas" panose="020B0609020204030204" pitchFamily="49" charset="0"/>
                <a:ea typeface="Consolas" panose="020B0609020204030204" pitchFamily="49" charset="0"/>
              </a:rPr>
              <a:t>sensorManager</a:t>
            </a:r>
            <a:r>
              <a:rPr lang="en-US" altLang="en-US" sz="1600" dirty="0">
                <a:solidFill>
                  <a:srgbClr val="000000"/>
                </a:solidFill>
                <a:latin typeface="Consolas" panose="020B0609020204030204" pitchFamily="49" charset="0"/>
                <a:ea typeface="Consolas" panose="020B0609020204030204" pitchFamily="49" charset="0"/>
              </a:rPr>
              <a:t>;</a:t>
            </a:r>
            <a:endParaRPr lang="en-US" altLang="en-US" sz="1600" dirty="0">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effectLst/>
                <a:latin typeface="Consolas" panose="020B0609020204030204" pitchFamily="49" charset="0"/>
                <a:ea typeface="Consolas" panose="020B06090202040302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cs typeface="Courier New" panose="02070309020205020404" pitchFamily="49" charset="0"/>
              </a:rPr>
              <a:t>sensorManager</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SensorManager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getSystemService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Context.</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cs typeface="Courier New" panose="02070309020205020404" pitchFamily="49" charset="0"/>
              </a:rPr>
              <a:t>SENSOR_SERVICE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Consolas" panose="020B0609020204030204" pitchFamily="49" charset="0"/>
              <a:cs typeface="Courier New" panose="02070309020205020404" pitchFamily="49" charset="0"/>
            </a:endParaRPr>
          </a:p>
        </p:txBody>
      </p:sp>
      <p:sp>
        <p:nvSpPr>
          <p:cNvPr id="8" name="Rectangle 7"/>
          <p:cNvSpPr/>
          <p:nvPr/>
        </p:nvSpPr>
        <p:spPr>
          <a:xfrm>
            <a:off x="510082" y="4886233"/>
            <a:ext cx="8333695" cy="338554"/>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US" altLang="en-US" sz="1600" dirty="0">
                <a:solidFill>
                  <a:srgbClr val="000000"/>
                </a:solidFill>
                <a:latin typeface="Consolas" panose="020B0609020204030204" pitchFamily="49" charset="0"/>
                <a:ea typeface="Consolas" panose="020B0609020204030204" pitchFamily="49" charset="0"/>
                <a:cs typeface="Courier New" panose="02070309020205020404" pitchFamily="49" charset="0"/>
              </a:rPr>
              <a:t>List&lt;Sensor&gt; </a:t>
            </a:r>
            <a:r>
              <a:rPr lang="en-US" altLang="en-US" sz="1600" dirty="0" err="1">
                <a:solidFill>
                  <a:srgbClr val="000000"/>
                </a:solidFill>
                <a:latin typeface="Consolas" panose="020B0609020204030204" pitchFamily="49" charset="0"/>
                <a:ea typeface="Consolas" panose="020B0609020204030204" pitchFamily="49" charset="0"/>
                <a:cs typeface="Courier New" panose="02070309020205020404" pitchFamily="49" charset="0"/>
              </a:rPr>
              <a:t>allSensors</a:t>
            </a:r>
            <a:r>
              <a:rPr lang="en-US" altLang="en-US" sz="1600" dirty="0">
                <a:solidFill>
                  <a:srgbClr val="000000"/>
                </a:solidFill>
                <a:latin typeface="Consolas" panose="020B0609020204030204" pitchFamily="49" charset="0"/>
                <a:ea typeface="Consolas" panose="020B0609020204030204" pitchFamily="49" charset="0"/>
                <a:cs typeface="Courier New" panose="02070309020205020404" pitchFamily="49" charset="0"/>
              </a:rPr>
              <a:t> = </a:t>
            </a:r>
            <a:r>
              <a:rPr lang="en-US" altLang="en-US" sz="1600" b="1" dirty="0" err="1">
                <a:solidFill>
                  <a:srgbClr val="660E7A"/>
                </a:solidFill>
                <a:latin typeface="Consolas" panose="020B0609020204030204" pitchFamily="49" charset="0"/>
                <a:ea typeface="Consolas" panose="020B0609020204030204" pitchFamily="49" charset="0"/>
                <a:cs typeface="Courier New" panose="02070309020205020404" pitchFamily="49" charset="0"/>
              </a:rPr>
              <a:t>sensorManager</a:t>
            </a:r>
            <a:r>
              <a:rPr lang="en-US" altLang="en-US" sz="1600" dirty="0" err="1">
                <a:solidFill>
                  <a:srgbClr val="000000"/>
                </a:solidFill>
                <a:latin typeface="Consolas" panose="020B0609020204030204" pitchFamily="49" charset="0"/>
                <a:ea typeface="Consolas" panose="020B0609020204030204" pitchFamily="49" charset="0"/>
                <a:cs typeface="Courier New" panose="02070309020205020404" pitchFamily="49" charset="0"/>
              </a:rPr>
              <a:t>.getSensorList</a:t>
            </a:r>
            <a:r>
              <a:rPr lang="en-US" altLang="en-US" sz="1600" dirty="0">
                <a:solidFill>
                  <a:srgbClr val="000000"/>
                </a:solidFill>
                <a:latin typeface="Consolas" panose="020B0609020204030204" pitchFamily="49" charset="0"/>
                <a:ea typeface="Consolas" panose="020B0609020204030204" pitchFamily="49" charset="0"/>
                <a:cs typeface="Courier New" panose="02070309020205020404" pitchFamily="49" charset="0"/>
              </a:rPr>
              <a:t>(</a:t>
            </a:r>
            <a:r>
              <a:rPr lang="en-US" altLang="en-US" sz="1600" dirty="0" err="1">
                <a:solidFill>
                  <a:srgbClr val="000000"/>
                </a:solidFill>
                <a:latin typeface="Consolas" panose="020B0609020204030204" pitchFamily="49" charset="0"/>
                <a:ea typeface="Consolas" panose="020B0609020204030204" pitchFamily="49" charset="0"/>
                <a:cs typeface="Courier New" panose="02070309020205020404" pitchFamily="49" charset="0"/>
              </a:rPr>
              <a:t>Sensor.</a:t>
            </a:r>
            <a:r>
              <a:rPr lang="en-US" altLang="en-US" sz="1600" b="1" i="1" dirty="0" err="1">
                <a:solidFill>
                  <a:srgbClr val="660E7A"/>
                </a:solidFill>
                <a:latin typeface="Consolas" panose="020B0609020204030204" pitchFamily="49" charset="0"/>
                <a:ea typeface="Consolas" panose="020B0609020204030204" pitchFamily="49" charset="0"/>
                <a:cs typeface="Courier New" panose="02070309020205020404" pitchFamily="49" charset="0"/>
              </a:rPr>
              <a:t>TYPE_ALL</a:t>
            </a:r>
            <a:r>
              <a:rPr lang="en-US" altLang="en-US" sz="1600" dirty="0">
                <a:solidFill>
                  <a:srgbClr val="000000"/>
                </a:solidFill>
                <a:latin typeface="Consolas" panose="020B0609020204030204" pitchFamily="49" charset="0"/>
                <a:ea typeface="Consolas" panose="020B0609020204030204" pitchFamily="49" charset="0"/>
                <a:cs typeface="Courier New" panose="02070309020205020404" pitchFamily="49" charset="0"/>
              </a:rPr>
              <a:t>);</a:t>
            </a:r>
            <a:endParaRPr lang="en-GB" sz="1600" dirty="0"/>
          </a:p>
        </p:txBody>
      </p:sp>
      <p:sp>
        <p:nvSpPr>
          <p:cNvPr id="4" name="日期占位符 3">
            <a:extLst>
              <a:ext uri="{FF2B5EF4-FFF2-40B4-BE49-F238E27FC236}">
                <a16:creationId xmlns:a16="http://schemas.microsoft.com/office/drawing/2014/main" id="{3C345CF0-E49A-5AAD-C131-7314A78E189D}"/>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E506BE2B-6507-4F3B-E6B8-204E660C2412}"/>
              </a:ext>
            </a:extLst>
          </p:cNvPr>
          <p:cNvSpPr>
            <a:spLocks noGrp="1"/>
          </p:cNvSpPr>
          <p:nvPr>
            <p:ph type="sldNum" sz="quarter" idx="12"/>
          </p:nvPr>
        </p:nvSpPr>
        <p:spPr/>
        <p:txBody>
          <a:bodyPr/>
          <a:lstStyle/>
          <a:p>
            <a:fld id="{A52006E8-1235-4E0F-9686-F62A88C7645C}" type="slidenum">
              <a:rPr lang="zh-CN" altLang="en-US" smtClean="0"/>
              <a:pPr/>
              <a:t>30</a:t>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Check Sensor Capabilities</a:t>
            </a:r>
          </a:p>
        </p:txBody>
      </p:sp>
      <p:sp>
        <p:nvSpPr>
          <p:cNvPr id="3" name="Content Placeholder 2"/>
          <p:cNvSpPr>
            <a:spLocks noGrp="1"/>
          </p:cNvSpPr>
          <p:nvPr>
            <p:ph idx="1"/>
          </p:nvPr>
        </p:nvSpPr>
        <p:spPr/>
        <p:txBody>
          <a:bodyPr>
            <a:normAutofit/>
          </a:bodyPr>
          <a:lstStyle/>
          <a:p>
            <a:r>
              <a:rPr lang="en-US" dirty="0"/>
              <a:t>Test if certain type of sensor exists.</a:t>
            </a:r>
          </a:p>
          <a:p>
            <a:endParaRPr lang="en-US" dirty="0"/>
          </a:p>
          <a:p>
            <a:endParaRPr lang="en-US" dirty="0"/>
          </a:p>
          <a:p>
            <a:endParaRPr lang="en-US" dirty="0"/>
          </a:p>
          <a:p>
            <a:endParaRPr lang="en-US" dirty="0"/>
          </a:p>
          <a:p>
            <a:r>
              <a:rPr lang="en-US" dirty="0"/>
              <a:t>Sensor types constants:</a:t>
            </a:r>
          </a:p>
          <a:p>
            <a:endParaRPr lang="en-US" dirty="0"/>
          </a:p>
          <a:p>
            <a:endParaRPr lang="en-US" dirty="0"/>
          </a:p>
          <a:p>
            <a:endParaRPr lang="en-US" dirty="0"/>
          </a:p>
        </p:txBody>
      </p:sp>
      <p:sp>
        <p:nvSpPr>
          <p:cNvPr id="10" name="日期占位符 9">
            <a:extLst>
              <a:ext uri="{FF2B5EF4-FFF2-40B4-BE49-F238E27FC236}">
                <a16:creationId xmlns:a16="http://schemas.microsoft.com/office/drawing/2014/main" id="{7B6489A4-0073-D3EA-246F-266FC37C6FF0}"/>
              </a:ext>
            </a:extLst>
          </p:cNvPr>
          <p:cNvSpPr>
            <a:spLocks noGrp="1"/>
          </p:cNvSpPr>
          <p:nvPr>
            <p:ph type="dt" sz="half" idx="10"/>
          </p:nvPr>
        </p:nvSpPr>
        <p:spPr/>
        <p:txBody>
          <a:bodyPr/>
          <a:lstStyle/>
          <a:p>
            <a:r>
              <a:rPr lang="en-US" altLang="zh-CN"/>
              <a:t>Permissions, Storage and Sensors</a:t>
            </a:r>
            <a:endParaRPr lang="zh-CN" altLang="en-US" dirty="0"/>
          </a:p>
        </p:txBody>
      </p:sp>
      <p:sp>
        <p:nvSpPr>
          <p:cNvPr id="13" name="灯片编号占位符 12">
            <a:extLst>
              <a:ext uri="{FF2B5EF4-FFF2-40B4-BE49-F238E27FC236}">
                <a16:creationId xmlns:a16="http://schemas.microsoft.com/office/drawing/2014/main" id="{64158858-7999-CB7A-89D3-98036DDB20AA}"/>
              </a:ext>
            </a:extLst>
          </p:cNvPr>
          <p:cNvSpPr>
            <a:spLocks noGrp="1"/>
          </p:cNvSpPr>
          <p:nvPr>
            <p:ph type="sldNum" sz="quarter" idx="12"/>
          </p:nvPr>
        </p:nvSpPr>
        <p:spPr/>
        <p:txBody>
          <a:bodyPr/>
          <a:lstStyle/>
          <a:p>
            <a:fld id="{A52006E8-1235-4E0F-9686-F62A88C7645C}" type="slidenum">
              <a:rPr lang="zh-CN" altLang="en-US" smtClean="0"/>
              <a:pPr/>
              <a:t>31</a:t>
            </a:fld>
            <a:endParaRPr lang="zh-CN" altLang="en-US" dirty="0"/>
          </a:p>
        </p:txBody>
      </p:sp>
      <p:sp>
        <p:nvSpPr>
          <p:cNvPr id="4" name="Rectangle 1"/>
          <p:cNvSpPr>
            <a:spLocks noChangeArrowheads="1"/>
          </p:cNvSpPr>
          <p:nvPr/>
        </p:nvSpPr>
        <p:spPr bwMode="auto">
          <a:xfrm>
            <a:off x="526595" y="1805106"/>
            <a:ext cx="8294915" cy="1323439"/>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if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.getDefaultSensor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TYPE_MAGNETIC_FIELD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null</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t>// Success! There's a magnetometer</a:t>
            </a:r>
            <a:b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else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t>// Failure! No magnetometer.</a:t>
            </a:r>
            <a:b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5" name="TextBox 4"/>
          <p:cNvSpPr txBox="1"/>
          <p:nvPr/>
        </p:nvSpPr>
        <p:spPr>
          <a:xfrm>
            <a:off x="628649" y="3969151"/>
            <a:ext cx="3924300" cy="1569660"/>
          </a:xfrm>
          <a:prstGeom prst="rect">
            <a:avLst/>
          </a:prstGeom>
          <a:noFill/>
        </p:spPr>
        <p:txBody>
          <a:bodyPr wrap="square" numCol="1" rtlCol="0">
            <a:spAutoFit/>
          </a:bodyPr>
          <a:lstStyle/>
          <a:p>
            <a:pPr marL="457200" indent="-457200">
              <a:buFont typeface="Arial" panose="020B0604020202020204" pitchFamily="34" charset="0"/>
              <a:buChar char="•"/>
            </a:pPr>
            <a:r>
              <a:rPr lang="en-GB" sz="2400" dirty="0"/>
              <a:t>TYPE_ACCELEROMETER</a:t>
            </a:r>
          </a:p>
          <a:p>
            <a:pPr marL="457200" indent="-457200">
              <a:buFont typeface="Arial" panose="020B0604020202020204" pitchFamily="34" charset="0"/>
              <a:buChar char="•"/>
            </a:pPr>
            <a:r>
              <a:rPr lang="en-GB" sz="2400" dirty="0"/>
              <a:t>TYPE_GRAVITY</a:t>
            </a:r>
          </a:p>
          <a:p>
            <a:pPr marL="457200" indent="-457200">
              <a:buFont typeface="Arial" panose="020B0604020202020204" pitchFamily="34" charset="0"/>
              <a:buChar char="•"/>
            </a:pPr>
            <a:r>
              <a:rPr lang="en-GB" sz="2400" dirty="0"/>
              <a:t>TYPE_GYROSCOPE</a:t>
            </a:r>
          </a:p>
          <a:p>
            <a:pPr marL="457200" indent="-457200">
              <a:buFont typeface="Arial" panose="020B0604020202020204" pitchFamily="34" charset="0"/>
              <a:buChar char="•"/>
            </a:pPr>
            <a:r>
              <a:rPr lang="en-GB" sz="2400" dirty="0"/>
              <a:t>TYPE_LIGHT</a:t>
            </a:r>
          </a:p>
        </p:txBody>
      </p:sp>
      <p:sp>
        <p:nvSpPr>
          <p:cNvPr id="6" name="Rectangle 5"/>
          <p:cNvSpPr/>
          <p:nvPr/>
        </p:nvSpPr>
        <p:spPr>
          <a:xfrm>
            <a:off x="4467905" y="2926789"/>
            <a:ext cx="3004457" cy="923330"/>
          </a:xfrm>
          <a:prstGeom prst="rect">
            <a:avLst/>
          </a:prstGeom>
          <a:solidFill>
            <a:schemeClr val="accent4">
              <a:lumMod val="20000"/>
              <a:lumOff val="80000"/>
            </a:schemeClr>
          </a:solidFill>
          <a:ln w="25400">
            <a:solidFill>
              <a:schemeClr val="accent1"/>
            </a:solidFill>
          </a:ln>
        </p:spPr>
        <p:txBody>
          <a:bodyPr wrap="square">
            <a:spAutoFit/>
          </a:bodyPr>
          <a:lstStyle/>
          <a:p>
            <a:r>
              <a:rPr lang="en-US" dirty="0">
                <a:solidFill>
                  <a:srgbClr val="000000"/>
                </a:solidFill>
                <a:latin typeface="Arial" panose="020B0604020202020204" pitchFamily="34" charset="0"/>
              </a:rPr>
              <a:t>let you determine how close the face of a device is to an object*</a:t>
            </a:r>
            <a:endParaRPr lang="en-GB" dirty="0"/>
          </a:p>
        </p:txBody>
      </p:sp>
      <p:cxnSp>
        <p:nvCxnSpPr>
          <p:cNvPr id="8" name="Straight Arrow Connector 7"/>
          <p:cNvCxnSpPr/>
          <p:nvPr/>
        </p:nvCxnSpPr>
        <p:spPr>
          <a:xfrm>
            <a:off x="4872599" y="3849138"/>
            <a:ext cx="249010" cy="11263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6596" y="5685971"/>
            <a:ext cx="8090807" cy="523220"/>
          </a:xfrm>
          <a:prstGeom prst="rect">
            <a:avLst/>
          </a:prstGeom>
        </p:spPr>
        <p:txBody>
          <a:bodyPr wrap="square">
            <a:spAutoFit/>
          </a:bodyPr>
          <a:lstStyle/>
          <a:p>
            <a:r>
              <a:rPr lang="en-US" sz="1400" dirty="0"/>
              <a:t>*during a telephone call, proximity sensors play a role in detecting (and skipping) accidental touchscreen taps when mobiles are held to the ear.</a:t>
            </a:r>
            <a:endParaRPr lang="en-GB" sz="1400" dirty="0"/>
          </a:p>
        </p:txBody>
      </p:sp>
      <p:sp>
        <p:nvSpPr>
          <p:cNvPr id="7" name="TextBox 6"/>
          <p:cNvSpPr txBox="1"/>
          <p:nvPr/>
        </p:nvSpPr>
        <p:spPr>
          <a:xfrm>
            <a:off x="7678509" y="4438677"/>
            <a:ext cx="1311962" cy="369332"/>
          </a:xfrm>
          <a:prstGeom prst="rect">
            <a:avLst/>
          </a:prstGeom>
          <a:solidFill>
            <a:schemeClr val="accent4">
              <a:lumMod val="20000"/>
              <a:lumOff val="80000"/>
            </a:schemeClr>
          </a:solidFill>
          <a:ln>
            <a:solidFill>
              <a:schemeClr val="accent1"/>
            </a:solidFill>
          </a:ln>
        </p:spPr>
        <p:txBody>
          <a:bodyPr wrap="none" rtlCol="0">
            <a:spAutoFit/>
          </a:bodyPr>
          <a:lstStyle/>
          <a:p>
            <a:r>
              <a:rPr lang="en-GB" dirty="0"/>
              <a:t>Air pressure</a:t>
            </a:r>
          </a:p>
        </p:txBody>
      </p:sp>
      <p:sp>
        <p:nvSpPr>
          <p:cNvPr id="11" name="TextBox 4"/>
          <p:cNvSpPr txBox="1"/>
          <p:nvPr/>
        </p:nvSpPr>
        <p:spPr>
          <a:xfrm>
            <a:off x="4693103" y="3970361"/>
            <a:ext cx="3924300" cy="1568450"/>
          </a:xfrm>
          <a:prstGeom prst="rect">
            <a:avLst/>
          </a:prstGeom>
          <a:noFill/>
        </p:spPr>
        <p:txBody>
          <a:bodyPr wrap="square" numCol="1" rtlCol="0">
            <a:spAutoFit/>
          </a:bodyPr>
          <a:lstStyle/>
          <a:p>
            <a:pPr marL="457200" indent="-457200">
              <a:buFont typeface="Arial" panose="020B0604020202020204" pitchFamily="34" charset="0"/>
              <a:buChar char="•"/>
            </a:pPr>
            <a:r>
              <a:rPr lang="en-GB" sz="2400" dirty="0">
                <a:sym typeface="+mn-ea"/>
              </a:rPr>
              <a:t>TYPE_MAGNETIC_FIELD</a:t>
            </a:r>
            <a:endParaRPr lang="en-GB" sz="2400" dirty="0"/>
          </a:p>
          <a:p>
            <a:pPr marL="457200" indent="-457200">
              <a:buFont typeface="Arial" panose="020B0604020202020204" pitchFamily="34" charset="0"/>
              <a:buChar char="•"/>
            </a:pPr>
            <a:r>
              <a:rPr lang="en-GB" sz="2400" dirty="0">
                <a:sym typeface="+mn-ea"/>
              </a:rPr>
              <a:t>TYPE_PRESSURE</a:t>
            </a:r>
            <a:endParaRPr lang="en-GB" sz="2400" dirty="0"/>
          </a:p>
          <a:p>
            <a:pPr marL="457200" indent="-457200">
              <a:buFont typeface="Arial" panose="020B0604020202020204" pitchFamily="34" charset="0"/>
              <a:buChar char="•"/>
            </a:pPr>
            <a:r>
              <a:rPr lang="en-GB" sz="2400" dirty="0">
                <a:sym typeface="+mn-ea"/>
              </a:rPr>
              <a:t>TYPE_PROXIMITY</a:t>
            </a:r>
            <a:endParaRPr lang="en-GB" sz="2400" dirty="0"/>
          </a:p>
          <a:p>
            <a:pPr marL="457200" indent="-457200">
              <a:buFont typeface="Arial" panose="020B0604020202020204" pitchFamily="34" charset="0"/>
              <a:buChar char="•"/>
            </a:pPr>
            <a:r>
              <a:rPr lang="en-GB" sz="2400" dirty="0">
                <a:sym typeface="+mn-ea"/>
              </a:rPr>
              <a:t>TYPE_TEMPERATURE</a:t>
            </a:r>
            <a:endParaRPr lang="en-GB" sz="2400" dirty="0"/>
          </a:p>
        </p:txBody>
      </p:sp>
      <p:cxnSp>
        <p:nvCxnSpPr>
          <p:cNvPr id="12" name="Straight Arrow Connector 11">
            <a:extLst>
              <a:ext uri="{FF2B5EF4-FFF2-40B4-BE49-F238E27FC236}">
                <a16:creationId xmlns:a16="http://schemas.microsoft.com/office/drawing/2014/main" id="{071435C7-6A28-C442-A841-C7E670F7D051}"/>
              </a:ext>
            </a:extLst>
          </p:cNvPr>
          <p:cNvCxnSpPr>
            <a:cxnSpLocks/>
          </p:cNvCxnSpPr>
          <p:nvPr/>
        </p:nvCxnSpPr>
        <p:spPr>
          <a:xfrm flipH="1">
            <a:off x="7328880" y="4615499"/>
            <a:ext cx="349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3-4: Register Listener</a:t>
            </a:r>
          </a:p>
        </p:txBody>
      </p:sp>
      <p:sp>
        <p:nvSpPr>
          <p:cNvPr id="3" name="Content Placeholder 2"/>
          <p:cNvSpPr>
            <a:spLocks noGrp="1"/>
          </p:cNvSpPr>
          <p:nvPr>
            <p:ph idx="1"/>
          </p:nvPr>
        </p:nvSpPr>
        <p:spPr/>
        <p:txBody>
          <a:bodyPr/>
          <a:lstStyle/>
          <a:p>
            <a:r>
              <a:rPr lang="en-US" dirty="0"/>
              <a:t>To monitor sensor data, you need to implement two callback methods in </a:t>
            </a:r>
            <a:r>
              <a:rPr lang="en-US" dirty="0" err="1">
                <a:latin typeface="Courier New" panose="02070309020205020404" pitchFamily="49" charset="0"/>
                <a:cs typeface="Courier New" panose="02070309020205020404" pitchFamily="49" charset="0"/>
              </a:rPr>
              <a:t>SensorEventListener</a:t>
            </a:r>
            <a:r>
              <a:rPr lang="en-US" dirty="0"/>
              <a:t>:</a:t>
            </a:r>
          </a:p>
          <a:p>
            <a:pPr lvl="1"/>
            <a:r>
              <a:rPr lang="en-US" dirty="0"/>
              <a:t>A sensor's accuracy changes:</a:t>
            </a:r>
            <a:br>
              <a:rPr lang="en-US" dirty="0"/>
            </a:br>
            <a:r>
              <a:rPr lang="en-US" dirty="0" err="1">
                <a:latin typeface="Courier New" panose="02070309020205020404" pitchFamily="49" charset="0"/>
                <a:cs typeface="Courier New" panose="02070309020205020404" pitchFamily="49" charset="0"/>
              </a:rPr>
              <a:t>onAccuracyChanged</a:t>
            </a:r>
            <a:r>
              <a:rPr lang="en-US" dirty="0">
                <a:latin typeface="Courier New" panose="02070309020205020404" pitchFamily="49" charset="0"/>
                <a:cs typeface="Courier New" panose="02070309020205020404" pitchFamily="49" charset="0"/>
              </a:rPr>
              <a:t>(Sensor s, int accuracy)</a:t>
            </a:r>
            <a:endParaRPr lang="en-US" dirty="0"/>
          </a:p>
          <a:p>
            <a:pPr lvl="4"/>
            <a:endParaRPr lang="en-US" dirty="0"/>
          </a:p>
          <a:p>
            <a:pPr lvl="1"/>
            <a:r>
              <a:rPr lang="en-US" dirty="0"/>
              <a:t>A sensor reports a new value:</a:t>
            </a:r>
            <a:br>
              <a:rPr lang="en-US" dirty="0"/>
            </a:br>
            <a:r>
              <a:rPr lang="en-US" dirty="0" err="1">
                <a:latin typeface="Courier New" panose="02070309020205020404" pitchFamily="49" charset="0"/>
                <a:cs typeface="Courier New" panose="02070309020205020404" pitchFamily="49" charset="0"/>
              </a:rPr>
              <a:t>onSensorChanged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SensorEvent</a:t>
            </a:r>
            <a:r>
              <a:rPr lang="en-US" dirty="0">
                <a:latin typeface="Courier New" panose="02070309020205020404" pitchFamily="49" charset="0"/>
                <a:cs typeface="Courier New" panose="02070309020205020404" pitchFamily="49" charset="0"/>
              </a:rPr>
              <a:t> e)</a:t>
            </a:r>
          </a:p>
          <a:p>
            <a:pPr lvl="2"/>
            <a:endParaRPr lang="en-US" dirty="0"/>
          </a:p>
          <a:p>
            <a:r>
              <a:rPr lang="en-US" dirty="0"/>
              <a:t>Then, register the listener with sampling rate.</a:t>
            </a:r>
          </a:p>
          <a:p>
            <a:endParaRPr lang="en-GB" dirty="0"/>
          </a:p>
        </p:txBody>
      </p:sp>
      <p:sp>
        <p:nvSpPr>
          <p:cNvPr id="4" name="Rectangle 1"/>
          <p:cNvSpPr>
            <a:spLocks noChangeArrowheads="1"/>
          </p:cNvSpPr>
          <p:nvPr/>
        </p:nvSpPr>
        <p:spPr bwMode="auto">
          <a:xfrm>
            <a:off x="778552" y="4212813"/>
            <a:ext cx="6911068" cy="830997"/>
          </a:xfrm>
          <a:prstGeom prst="rect">
            <a:avLst/>
          </a:prstGeom>
          <a:solidFill>
            <a:srgbClr val="FFFFFF"/>
          </a:solidFill>
          <a:ln>
            <a:noFill/>
          </a:ln>
          <a:effectLst>
            <a:outerShdw blurRad="63500" sx="102000" sy="102000" algn="ctr" rotWithShape="0">
              <a:prstClr val="black">
                <a:alpha val="40000"/>
              </a:prstClr>
            </a:outerShdw>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sensor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.getDefaultSensor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TYPE_LIGHT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.registerListener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SENSOR_DELAY_NORMAL</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92AEB1F5-7367-A645-950A-CF5A0C130B77}"/>
              </a:ext>
            </a:extLst>
          </p:cNvPr>
          <p:cNvSpPr txBox="1"/>
          <p:nvPr/>
        </p:nvSpPr>
        <p:spPr>
          <a:xfrm>
            <a:off x="3599644" y="5335821"/>
            <a:ext cx="3825471" cy="369332"/>
          </a:xfrm>
          <a:prstGeom prst="rect">
            <a:avLst/>
          </a:prstGeom>
          <a:solidFill>
            <a:schemeClr val="bg2"/>
          </a:solidFill>
          <a:ln>
            <a:solidFill>
              <a:schemeClr val="accent1"/>
            </a:solidFill>
          </a:ln>
        </p:spPr>
        <p:txBody>
          <a:bodyPr wrap="none" rtlCol="0">
            <a:spAutoFit/>
          </a:bodyPr>
          <a:lstStyle/>
          <a:p>
            <a:r>
              <a:rPr lang="en-GB" dirty="0"/>
              <a:t>The rate sensor events are delivered at</a:t>
            </a:r>
          </a:p>
        </p:txBody>
      </p:sp>
      <p:cxnSp>
        <p:nvCxnSpPr>
          <p:cNvPr id="7" name="Straight Arrow Connector 6">
            <a:extLst>
              <a:ext uri="{FF2B5EF4-FFF2-40B4-BE49-F238E27FC236}">
                <a16:creationId xmlns:a16="http://schemas.microsoft.com/office/drawing/2014/main" id="{23686552-A74D-324F-A1BF-101249BF6E60}"/>
              </a:ext>
            </a:extLst>
          </p:cNvPr>
          <p:cNvCxnSpPr>
            <a:stCxn id="5" idx="0"/>
          </p:cNvCxnSpPr>
          <p:nvPr/>
        </p:nvCxnSpPr>
        <p:spPr>
          <a:xfrm flipH="1" flipV="1">
            <a:off x="5512379" y="5043810"/>
            <a:ext cx="1" cy="2920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日期占位符 5">
            <a:extLst>
              <a:ext uri="{FF2B5EF4-FFF2-40B4-BE49-F238E27FC236}">
                <a16:creationId xmlns:a16="http://schemas.microsoft.com/office/drawing/2014/main" id="{9F8AD632-D898-7BE4-9E85-DB8EAE013A01}"/>
              </a:ext>
            </a:extLst>
          </p:cNvPr>
          <p:cNvSpPr>
            <a:spLocks noGrp="1"/>
          </p:cNvSpPr>
          <p:nvPr>
            <p:ph type="dt" sz="half" idx="10"/>
          </p:nvPr>
        </p:nvSpPr>
        <p:spPr/>
        <p:txBody>
          <a:bodyPr/>
          <a:lstStyle/>
          <a:p>
            <a:r>
              <a:rPr lang="en-US" altLang="zh-CN"/>
              <a:t>Permissions, Storage and Sensors</a:t>
            </a:r>
            <a:endParaRPr lang="zh-CN" altLang="en-US" dirty="0"/>
          </a:p>
        </p:txBody>
      </p:sp>
      <p:sp>
        <p:nvSpPr>
          <p:cNvPr id="8" name="灯片编号占位符 7">
            <a:extLst>
              <a:ext uri="{FF2B5EF4-FFF2-40B4-BE49-F238E27FC236}">
                <a16:creationId xmlns:a16="http://schemas.microsoft.com/office/drawing/2014/main" id="{2CEF009A-AABF-E4F2-F5E7-1F3A9A60C4DA}"/>
              </a:ext>
            </a:extLst>
          </p:cNvPr>
          <p:cNvSpPr>
            <a:spLocks noGrp="1"/>
          </p:cNvSpPr>
          <p:nvPr>
            <p:ph type="sldNum" sz="quarter" idx="12"/>
          </p:nvPr>
        </p:nvSpPr>
        <p:spPr/>
        <p:txBody>
          <a:bodyPr/>
          <a:lstStyle/>
          <a:p>
            <a:fld id="{A52006E8-1235-4E0F-9686-F62A88C7645C}" type="slidenum">
              <a:rPr lang="zh-CN" altLang="en-US" smtClean="0"/>
              <a:pPr/>
              <a:t>32</a:t>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587D-36F1-1C47-AE91-BC70783CEA45}"/>
              </a:ext>
            </a:extLst>
          </p:cNvPr>
          <p:cNvSpPr>
            <a:spLocks noGrp="1"/>
          </p:cNvSpPr>
          <p:nvPr>
            <p:ph type="title"/>
          </p:nvPr>
        </p:nvSpPr>
        <p:spPr/>
        <p:txBody>
          <a:bodyPr/>
          <a:lstStyle/>
          <a:p>
            <a:r>
              <a:rPr lang="en-GB" dirty="0"/>
              <a:t>The Sensor Object</a:t>
            </a:r>
          </a:p>
        </p:txBody>
      </p:sp>
      <p:sp>
        <p:nvSpPr>
          <p:cNvPr id="3" name="Content Placeholder 2">
            <a:extLst>
              <a:ext uri="{FF2B5EF4-FFF2-40B4-BE49-F238E27FC236}">
                <a16:creationId xmlns:a16="http://schemas.microsoft.com/office/drawing/2014/main" id="{E264B235-4850-1A4F-9792-70C58D51E0D2}"/>
              </a:ext>
            </a:extLst>
          </p:cNvPr>
          <p:cNvSpPr>
            <a:spLocks noGrp="1"/>
          </p:cNvSpPr>
          <p:nvPr>
            <p:ph idx="1"/>
          </p:nvPr>
        </p:nvSpPr>
        <p:spPr/>
        <p:txBody>
          <a:bodyPr/>
          <a:lstStyle/>
          <a:p>
            <a:r>
              <a:rPr lang="en-GB" dirty="0"/>
              <a:t>The sensor object allows you to get a lot of information about the related sensor.</a:t>
            </a:r>
          </a:p>
          <a:p>
            <a:pPr lvl="1"/>
            <a:r>
              <a:rPr lang="en-GB" dirty="0" err="1">
                <a:latin typeface="Courier New" panose="02070309020205020404" pitchFamily="49" charset="0"/>
                <a:cs typeface="Courier New" panose="02070309020205020404" pitchFamily="49" charset="0"/>
              </a:rPr>
              <a:t>getResolution</a:t>
            </a:r>
            <a:r>
              <a:rPr lang="en-GB" dirty="0">
                <a:latin typeface="Courier New" panose="02070309020205020404" pitchFamily="49" charset="0"/>
                <a:cs typeface="Courier New" panose="02070309020205020404" pitchFamily="49" charset="0"/>
              </a:rPr>
              <a:t>()</a:t>
            </a:r>
          </a:p>
          <a:p>
            <a:pPr lvl="1"/>
            <a:r>
              <a:rPr lang="en-GB" dirty="0" err="1">
                <a:latin typeface="Courier New" panose="02070309020205020404" pitchFamily="49" charset="0"/>
                <a:cs typeface="Courier New" panose="02070309020205020404" pitchFamily="49" charset="0"/>
              </a:rPr>
              <a:t>getMaximumRange</a:t>
            </a:r>
            <a:r>
              <a:rPr lang="en-GB" dirty="0">
                <a:latin typeface="Courier New" panose="02070309020205020404" pitchFamily="49" charset="0"/>
                <a:cs typeface="Courier New" panose="02070309020205020404" pitchFamily="49" charset="0"/>
              </a:rPr>
              <a:t>()</a:t>
            </a:r>
          </a:p>
          <a:p>
            <a:pPr lvl="1"/>
            <a:endParaRPr lang="en-GB" dirty="0"/>
          </a:p>
          <a:p>
            <a:pPr lvl="1"/>
            <a:r>
              <a:rPr lang="en-GB" dirty="0" err="1">
                <a:latin typeface="Courier New" panose="02070309020205020404" pitchFamily="49" charset="0"/>
                <a:cs typeface="Courier New" panose="02070309020205020404" pitchFamily="49" charset="0"/>
              </a:rPr>
              <a:t>getMinDelay</a:t>
            </a:r>
            <a:r>
              <a:rPr lang="en-GB" dirty="0">
                <a:latin typeface="Courier New" panose="02070309020205020404" pitchFamily="49" charset="0"/>
                <a:cs typeface="Courier New" panose="02070309020205020404" pitchFamily="49" charset="0"/>
              </a:rPr>
              <a:t>()</a:t>
            </a:r>
            <a:r>
              <a:rPr lang="en-GB" dirty="0"/>
              <a:t>: returns the minimum time interval (in microseconds) that a sensor can use to sense data.</a:t>
            </a:r>
          </a:p>
          <a:p>
            <a:pPr lvl="2"/>
            <a:r>
              <a:rPr lang="en-GB" dirty="0"/>
              <a:t>For a </a:t>
            </a:r>
            <a:r>
              <a:rPr lang="en-GB" dirty="0">
                <a:solidFill>
                  <a:srgbClr val="FF0000"/>
                </a:solidFill>
              </a:rPr>
              <a:t>streaming sensor</a:t>
            </a:r>
            <a:r>
              <a:rPr lang="en-GB" dirty="0"/>
              <a:t> (reports data repeatedly at a frequency), it will return a valid value.</a:t>
            </a:r>
          </a:p>
          <a:p>
            <a:pPr lvl="2"/>
            <a:r>
              <a:rPr lang="en-GB" dirty="0"/>
              <a:t>For a </a:t>
            </a:r>
            <a:r>
              <a:rPr lang="en-GB" dirty="0">
                <a:solidFill>
                  <a:srgbClr val="FF0000"/>
                </a:solidFill>
              </a:rPr>
              <a:t>non-streaming sensor</a:t>
            </a:r>
            <a:r>
              <a:rPr lang="en-GB" dirty="0"/>
              <a:t> (only report data when sensor feels the change), it will return 0.</a:t>
            </a:r>
          </a:p>
        </p:txBody>
      </p:sp>
      <p:sp>
        <p:nvSpPr>
          <p:cNvPr id="4" name="日期占位符 3">
            <a:extLst>
              <a:ext uri="{FF2B5EF4-FFF2-40B4-BE49-F238E27FC236}">
                <a16:creationId xmlns:a16="http://schemas.microsoft.com/office/drawing/2014/main" id="{D12E2768-B1E6-316B-1EFF-6D57398EF054}"/>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2700F306-39AA-A22C-9B9A-4A40CFE125AA}"/>
              </a:ext>
            </a:extLst>
          </p:cNvPr>
          <p:cNvSpPr>
            <a:spLocks noGrp="1"/>
          </p:cNvSpPr>
          <p:nvPr>
            <p:ph type="sldNum" sz="quarter" idx="12"/>
          </p:nvPr>
        </p:nvSpPr>
        <p:spPr/>
        <p:txBody>
          <a:bodyPr/>
          <a:lstStyle/>
          <a:p>
            <a:fld id="{A52006E8-1235-4E0F-9686-F62A88C7645C}" type="slidenum">
              <a:rPr lang="zh-CN" altLang="en-US" smtClean="0"/>
              <a:pPr/>
              <a:t>33</a:t>
            </a:fld>
            <a:endParaRPr lang="zh-CN" altLang="en-US" dirty="0"/>
          </a:p>
        </p:txBody>
      </p:sp>
    </p:spTree>
    <p:extLst>
      <p:ext uri="{BB962C8B-B14F-4D97-AF65-F5344CB8AC3E}">
        <p14:creationId xmlns:p14="http://schemas.microsoft.com/office/powerpoint/2010/main" val="2690407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Sensors Access: Summary</a:t>
            </a:r>
          </a:p>
        </p:txBody>
      </p:sp>
      <p:sp>
        <p:nvSpPr>
          <p:cNvPr id="3" name="Content Placeholder 2"/>
          <p:cNvSpPr>
            <a:spLocks noGrp="1"/>
          </p:cNvSpPr>
          <p:nvPr>
            <p:ph idx="1"/>
          </p:nvPr>
        </p:nvSpPr>
        <p:spPr/>
        <p:txBody>
          <a:bodyPr>
            <a:normAutofit/>
          </a:bodyPr>
          <a:lstStyle/>
          <a:p>
            <a:r>
              <a:rPr lang="en-US" dirty="0"/>
              <a:t>Four types of interfaces</a:t>
            </a:r>
          </a:p>
          <a:p>
            <a:pPr lvl="1"/>
            <a:r>
              <a:rPr lang="en-US" dirty="0" err="1">
                <a:latin typeface="Courier New" panose="02070309020205020404" pitchFamily="49" charset="0"/>
                <a:cs typeface="Courier New" panose="02070309020205020404" pitchFamily="49" charset="0"/>
              </a:rPr>
              <a:t>SensorManager</a:t>
            </a:r>
            <a:r>
              <a:rPr lang="en-US" dirty="0"/>
              <a:t>: You can use this class to create an instance of the sensor service.</a:t>
            </a:r>
          </a:p>
          <a:p>
            <a:pPr lvl="1"/>
            <a:r>
              <a:rPr lang="en-US" dirty="0">
                <a:latin typeface="Courier New" panose="02070309020205020404" pitchFamily="49" charset="0"/>
                <a:cs typeface="Courier New" panose="02070309020205020404" pitchFamily="49" charset="0"/>
              </a:rPr>
              <a:t>Sensor</a:t>
            </a:r>
            <a:r>
              <a:rPr lang="en-US" dirty="0"/>
              <a:t>: You can use this class to create an instance of a specific sensor.</a:t>
            </a:r>
          </a:p>
          <a:p>
            <a:pPr lvl="1"/>
            <a:r>
              <a:rPr lang="en-US" dirty="0" err="1">
                <a:latin typeface="Courier New" panose="02070309020205020404" pitchFamily="49" charset="0"/>
                <a:cs typeface="Courier New" panose="02070309020205020404" pitchFamily="49" charset="0"/>
              </a:rPr>
              <a:t>SensorEvent</a:t>
            </a:r>
            <a:r>
              <a:rPr lang="en-US" dirty="0"/>
              <a:t>: used to create a sensor event object, which provides information about a sensor event.</a:t>
            </a:r>
          </a:p>
          <a:p>
            <a:pPr lvl="1"/>
            <a:r>
              <a:rPr lang="en-US" dirty="0" err="1">
                <a:latin typeface="Courier New" panose="02070309020205020404" pitchFamily="49" charset="0"/>
                <a:cs typeface="Courier New" panose="02070309020205020404" pitchFamily="49" charset="0"/>
              </a:rPr>
              <a:t>SensorEventListener</a:t>
            </a:r>
            <a:r>
              <a:rPr lang="en-US" dirty="0"/>
              <a:t>: used to create two callback methods that receive notifications (sensor events)</a:t>
            </a:r>
          </a:p>
          <a:p>
            <a:pPr lvl="2"/>
            <a:endParaRPr lang="en-US" dirty="0"/>
          </a:p>
          <a:p>
            <a:r>
              <a:rPr lang="en-US" dirty="0"/>
              <a:t>Two basic tasks based on the above interfaces</a:t>
            </a:r>
          </a:p>
          <a:p>
            <a:pPr lvl="1"/>
            <a:r>
              <a:rPr lang="en-US" dirty="0"/>
              <a:t>Identifying sensors and sensor capabilities</a:t>
            </a:r>
          </a:p>
          <a:p>
            <a:pPr lvl="1"/>
            <a:r>
              <a:rPr lang="en-US" dirty="0"/>
              <a:t>Monitor sensor events</a:t>
            </a:r>
            <a:endParaRPr lang="en-GB" dirty="0"/>
          </a:p>
        </p:txBody>
      </p:sp>
      <p:sp>
        <p:nvSpPr>
          <p:cNvPr id="4" name="日期占位符 3">
            <a:extLst>
              <a:ext uri="{FF2B5EF4-FFF2-40B4-BE49-F238E27FC236}">
                <a16:creationId xmlns:a16="http://schemas.microsoft.com/office/drawing/2014/main" id="{D42BAA8F-FC4C-7F88-9242-6ABC2BA36FCF}"/>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01A78198-FCD7-00DF-B334-1623EF4BA053}"/>
              </a:ext>
            </a:extLst>
          </p:cNvPr>
          <p:cNvSpPr>
            <a:spLocks noGrp="1"/>
          </p:cNvSpPr>
          <p:nvPr>
            <p:ph type="sldNum" sz="quarter" idx="12"/>
          </p:nvPr>
        </p:nvSpPr>
        <p:spPr/>
        <p:txBody>
          <a:bodyPr/>
          <a:lstStyle/>
          <a:p>
            <a:fld id="{A52006E8-1235-4E0F-9686-F62A88C7645C}" type="slidenum">
              <a:rPr lang="zh-CN" altLang="en-US" smtClean="0"/>
              <a:pPr/>
              <a:t>34</a:t>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9D5303-EA92-5142-BDD3-BA8AA3DA3F77}"/>
              </a:ext>
            </a:extLst>
          </p:cNvPr>
          <p:cNvSpPr>
            <a:spLocks noGrp="1"/>
          </p:cNvSpPr>
          <p:nvPr>
            <p:ph type="title"/>
          </p:nvPr>
        </p:nvSpPr>
        <p:spPr/>
        <p:txBody>
          <a:bodyPr/>
          <a:lstStyle/>
          <a:p>
            <a:r>
              <a:rPr lang="en-GB" dirty="0"/>
              <a:t>Sensor Example</a:t>
            </a:r>
          </a:p>
        </p:txBody>
      </p:sp>
      <p:sp>
        <p:nvSpPr>
          <p:cNvPr id="5" name="Text Placeholder 4">
            <a:extLst>
              <a:ext uri="{FF2B5EF4-FFF2-40B4-BE49-F238E27FC236}">
                <a16:creationId xmlns:a16="http://schemas.microsoft.com/office/drawing/2014/main" id="{65D9C1D8-6701-1E40-80D1-52AB9F5A1B24}"/>
              </a:ext>
            </a:extLst>
          </p:cNvPr>
          <p:cNvSpPr>
            <a:spLocks noGrp="1"/>
          </p:cNvSpPr>
          <p:nvPr>
            <p:ph sz="half" idx="1"/>
          </p:nvPr>
        </p:nvSpPr>
        <p:spPr/>
        <p:txBody>
          <a:bodyPr/>
          <a:lstStyle/>
          <a:p>
            <a:r>
              <a:rPr lang="en-GB" dirty="0"/>
              <a:t>We will implement an app that tracks the current light level received from the ambient light sensor.</a:t>
            </a:r>
          </a:p>
        </p:txBody>
      </p:sp>
      <p:pic>
        <p:nvPicPr>
          <p:cNvPr id="7" name="Content Placeholder 6">
            <a:extLst>
              <a:ext uri="{FF2B5EF4-FFF2-40B4-BE49-F238E27FC236}">
                <a16:creationId xmlns:a16="http://schemas.microsoft.com/office/drawing/2014/main" id="{363CF07A-FB5E-284A-B7F1-DE25EDEFA21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40564" y="874842"/>
            <a:ext cx="3190003" cy="5108316"/>
          </a:xfrm>
          <a:prstGeom prst="rect">
            <a:avLst/>
          </a:prstGeom>
          <a:effectLst>
            <a:outerShdw blurRad="63500" sx="102000" sy="102000" algn="ctr" rotWithShape="0">
              <a:prstClr val="black">
                <a:alpha val="40000"/>
              </a:prstClr>
            </a:outerShdw>
          </a:effectLst>
        </p:spPr>
      </p:pic>
      <p:sp>
        <p:nvSpPr>
          <p:cNvPr id="2" name="日期占位符 1">
            <a:extLst>
              <a:ext uri="{FF2B5EF4-FFF2-40B4-BE49-F238E27FC236}">
                <a16:creationId xmlns:a16="http://schemas.microsoft.com/office/drawing/2014/main" id="{4C79D81E-99B5-F11F-A42B-87535AABA40D}"/>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E584295C-3BDA-B8CA-B09F-581F133E94CD}"/>
              </a:ext>
            </a:extLst>
          </p:cNvPr>
          <p:cNvSpPr>
            <a:spLocks noGrp="1"/>
          </p:cNvSpPr>
          <p:nvPr>
            <p:ph type="sldNum" sz="quarter" idx="12"/>
          </p:nvPr>
        </p:nvSpPr>
        <p:spPr/>
        <p:txBody>
          <a:bodyPr/>
          <a:lstStyle/>
          <a:p>
            <a:fld id="{A52006E8-1235-4E0F-9686-F62A88C7645C}" type="slidenum">
              <a:rPr lang="zh-CN" altLang="en-US" smtClean="0"/>
              <a:t>35</a:t>
            </a:fld>
            <a:endParaRPr lang="zh-CN" altLang="en-US"/>
          </a:p>
        </p:txBody>
      </p:sp>
    </p:spTree>
    <p:extLst>
      <p:ext uri="{BB962C8B-B14F-4D97-AF65-F5344CB8AC3E}">
        <p14:creationId xmlns:p14="http://schemas.microsoft.com/office/powerpoint/2010/main" val="9045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Full example: Listener</a:t>
            </a:r>
          </a:p>
        </p:txBody>
      </p:sp>
      <p:sp>
        <p:nvSpPr>
          <p:cNvPr id="4" name="Rectangle 1"/>
          <p:cNvSpPr>
            <a:spLocks noChangeArrowheads="1"/>
          </p:cNvSpPr>
          <p:nvPr/>
        </p:nvSpPr>
        <p:spPr bwMode="auto">
          <a:xfrm>
            <a:off x="628650" y="1446771"/>
            <a:ext cx="7886700" cy="3785652"/>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lvl="0" defTabSz="914400" eaLnBrk="0" fontAlgn="base" hangingPunct="0">
              <a:spcBef>
                <a:spcPct val="0"/>
              </a:spcBef>
              <a:spcAft>
                <a:spcPct val="0"/>
              </a:spcAft>
            </a:pP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class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LightSensorTest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extends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AppCompatActivity</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SensorEventListener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new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SensorEventListener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onSensorChanged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SensorEvent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sensorEvent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float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lux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sensorEvent.</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values</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tv=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findViewById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R.id.</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luxIndicator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tv.setText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String.</a:t>
            </a:r>
            <a:r>
              <a:rPr kumimoji="0" lang="en-US" altLang="en-US" sz="1600" b="0" i="1"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valueOf</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(lux));</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onAccuracyChanged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(Sensor sensor,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int </a:t>
            </a:r>
            <a:r>
              <a:rPr lang="en-US" sz="1600" dirty="0"/>
              <a:t>accuracy</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t>// Do something here if sensor accuracy changes.</a:t>
            </a:r>
            <a:b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3" name="日期占位符 2">
            <a:extLst>
              <a:ext uri="{FF2B5EF4-FFF2-40B4-BE49-F238E27FC236}">
                <a16:creationId xmlns:a16="http://schemas.microsoft.com/office/drawing/2014/main" id="{8D789029-EE50-BB10-333F-641BC0BD1E75}"/>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ECAF51A0-5A89-463E-CB54-303DF7429794}"/>
              </a:ext>
            </a:extLst>
          </p:cNvPr>
          <p:cNvSpPr>
            <a:spLocks noGrp="1"/>
          </p:cNvSpPr>
          <p:nvPr>
            <p:ph type="sldNum" sz="quarter" idx="12"/>
          </p:nvPr>
        </p:nvSpPr>
        <p:spPr/>
        <p:txBody>
          <a:bodyPr/>
          <a:lstStyle/>
          <a:p>
            <a:fld id="{A52006E8-1235-4E0F-9686-F62A88C7645C}"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68438" y="1251857"/>
            <a:ext cx="8007123" cy="4770537"/>
          </a:xfrm>
          <a:prstGeom prst="rect">
            <a:avLst/>
          </a:prstGeom>
          <a:solidFill>
            <a:srgbClr val="FFFFFF"/>
          </a:solidFill>
          <a:ln>
            <a:noFill/>
          </a:ln>
          <a:effectLst>
            <a:outerShdw blurRad="63500" sx="102000" sy="102000" algn="ctr" rotWithShape="0">
              <a:prstClr val="black">
                <a:alpha val="40000"/>
              </a:prstClr>
            </a:outerShdw>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private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private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Sensor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protected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onCreate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(Bundle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savedInstanceState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super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.onCreate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savedInstanceState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setContentView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R.layout.</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activity_light_sensor_test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getSystemService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Context.</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SENSOR_SERVICE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sensor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.getDefaultSensor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TYPE_LIGHT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.registerListener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sensor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SensorManager.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SENSOR_DELAY_NORMAL</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protected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onPause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super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.onPause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sensorManager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.unregisterListener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7" name="Title 6"/>
          <p:cNvSpPr>
            <a:spLocks noGrp="1"/>
          </p:cNvSpPr>
          <p:nvPr>
            <p:ph type="title"/>
          </p:nvPr>
        </p:nvSpPr>
        <p:spPr/>
        <p:txBody>
          <a:bodyPr/>
          <a:lstStyle/>
          <a:p>
            <a:r>
              <a:rPr lang="en-GB" dirty="0"/>
              <a:t>Full example: Activity</a:t>
            </a:r>
          </a:p>
        </p:txBody>
      </p:sp>
      <p:sp>
        <p:nvSpPr>
          <p:cNvPr id="2" name="日期占位符 1">
            <a:extLst>
              <a:ext uri="{FF2B5EF4-FFF2-40B4-BE49-F238E27FC236}">
                <a16:creationId xmlns:a16="http://schemas.microsoft.com/office/drawing/2014/main" id="{E2172573-2F03-AF18-5CEE-6BC33C58BA4B}"/>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9A914DF0-6035-AD75-E9A0-479E6E50706C}"/>
              </a:ext>
            </a:extLst>
          </p:cNvPr>
          <p:cNvSpPr>
            <a:spLocks noGrp="1"/>
          </p:cNvSpPr>
          <p:nvPr>
            <p:ph type="sldNum" sz="quarter" idx="12"/>
          </p:nvPr>
        </p:nvSpPr>
        <p:spPr/>
        <p:txBody>
          <a:bodyPr/>
          <a:lstStyle/>
          <a:p>
            <a:fld id="{A52006E8-1235-4E0F-9686-F62A88C7645C}"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图示&#10;&#10;描述已自动生成">
            <a:extLst>
              <a:ext uri="{FF2B5EF4-FFF2-40B4-BE49-F238E27FC236}">
                <a16:creationId xmlns:a16="http://schemas.microsoft.com/office/drawing/2014/main" id="{F1E6CA44-50DE-0C45-4030-0CBC1DFD39A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186" r="12285"/>
          <a:stretch/>
        </p:blipFill>
        <p:spPr>
          <a:xfrm>
            <a:off x="0" y="0"/>
            <a:ext cx="9144000" cy="6013790"/>
          </a:xfrm>
          <a:prstGeom prst="rect">
            <a:avLst/>
          </a:prstGeom>
        </p:spPr>
      </p:pic>
      <p:sp>
        <p:nvSpPr>
          <p:cNvPr id="4" name="Title 3"/>
          <p:cNvSpPr>
            <a:spLocks noGrp="1"/>
          </p:cNvSpPr>
          <p:nvPr>
            <p:ph type="title"/>
          </p:nvPr>
        </p:nvSpPr>
        <p:spPr/>
        <p:txBody>
          <a:bodyPr/>
          <a:lstStyle/>
          <a:p>
            <a:r>
              <a:rPr lang="en-GB" dirty="0"/>
              <a:t>Location Service</a:t>
            </a:r>
          </a:p>
        </p:txBody>
      </p:sp>
      <p:sp>
        <p:nvSpPr>
          <p:cNvPr id="5" name="Text Placeholder 4"/>
          <p:cNvSpPr>
            <a:spLocks noGrp="1"/>
          </p:cNvSpPr>
          <p:nvPr>
            <p:ph type="body" idx="1"/>
          </p:nvPr>
        </p:nvSpPr>
        <p:spPr/>
        <p:txBody>
          <a:bodyPr/>
          <a:lstStyle/>
          <a:p>
            <a:r>
              <a:rPr lang="en-GB" dirty="0"/>
              <a:t>How to obtain current location</a:t>
            </a:r>
          </a:p>
          <a:p>
            <a:r>
              <a:rPr lang="en-GB" dirty="0"/>
              <a:t>Accuracy issues</a:t>
            </a:r>
          </a:p>
        </p:txBody>
      </p:sp>
      <p:sp>
        <p:nvSpPr>
          <p:cNvPr id="2" name="日期占位符 1">
            <a:extLst>
              <a:ext uri="{FF2B5EF4-FFF2-40B4-BE49-F238E27FC236}">
                <a16:creationId xmlns:a16="http://schemas.microsoft.com/office/drawing/2014/main" id="{D3F454E3-ED67-5E5C-45C7-A8718E7C2BD7}"/>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5C961478-D90D-4688-7781-08286D1BB37D}"/>
              </a:ext>
            </a:extLst>
          </p:cNvPr>
          <p:cNvSpPr>
            <a:spLocks noGrp="1"/>
          </p:cNvSpPr>
          <p:nvPr>
            <p:ph type="sldNum" sz="quarter" idx="12"/>
          </p:nvPr>
        </p:nvSpPr>
        <p:spPr/>
        <p:txBody>
          <a:bodyPr/>
          <a:lstStyle/>
          <a:p>
            <a:fld id="{A52006E8-1235-4E0F-9686-F62A88C7645C}"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2D0A8C-4BFF-F535-4E8C-26DFD2B601F3}"/>
              </a:ext>
            </a:extLst>
          </p:cNvPr>
          <p:cNvSpPr>
            <a:spLocks noGrp="1"/>
          </p:cNvSpPr>
          <p:nvPr>
            <p:ph type="title"/>
          </p:nvPr>
        </p:nvSpPr>
        <p:spPr/>
        <p:txBody>
          <a:bodyPr/>
          <a:lstStyle/>
          <a:p>
            <a:r>
              <a:rPr lang="en-US" dirty="0"/>
              <a:t>Location Service</a:t>
            </a:r>
            <a:endParaRPr lang="en-GB" dirty="0"/>
          </a:p>
        </p:txBody>
      </p:sp>
      <p:sp>
        <p:nvSpPr>
          <p:cNvPr id="7" name="Content Placeholder 6">
            <a:extLst>
              <a:ext uri="{FF2B5EF4-FFF2-40B4-BE49-F238E27FC236}">
                <a16:creationId xmlns:a16="http://schemas.microsoft.com/office/drawing/2014/main" id="{17E6C2C7-7C52-BCD5-D14A-6C041B32BCF6}"/>
              </a:ext>
            </a:extLst>
          </p:cNvPr>
          <p:cNvSpPr>
            <a:spLocks noGrp="1"/>
          </p:cNvSpPr>
          <p:nvPr>
            <p:ph idx="1"/>
          </p:nvPr>
        </p:nvSpPr>
        <p:spPr/>
        <p:txBody>
          <a:bodyPr>
            <a:normAutofit/>
          </a:bodyPr>
          <a:lstStyle/>
          <a:p>
            <a:r>
              <a:rPr lang="en-US" dirty="0"/>
              <a:t>Location service allows an app to obtain global navigation information from the phone.</a:t>
            </a:r>
          </a:p>
          <a:p>
            <a:pPr lvl="3"/>
            <a:endParaRPr lang="en-US" dirty="0"/>
          </a:p>
          <a:p>
            <a:r>
              <a:rPr lang="en-US" dirty="0"/>
              <a:t>In recent phones, most kinds of navigation satellites are supported and will be used in a mixed fashion.</a:t>
            </a:r>
          </a:p>
          <a:p>
            <a:pPr lvl="1"/>
            <a:r>
              <a:rPr lang="en-US" dirty="0"/>
              <a:t>GPS (US)</a:t>
            </a:r>
          </a:p>
          <a:p>
            <a:pPr lvl="1"/>
            <a:r>
              <a:rPr lang="en-US" dirty="0"/>
              <a:t>Galileo (EU)</a:t>
            </a:r>
          </a:p>
          <a:p>
            <a:pPr lvl="1"/>
            <a:r>
              <a:rPr lang="en-US" dirty="0" err="1"/>
              <a:t>Glonass</a:t>
            </a:r>
            <a:r>
              <a:rPr lang="en-US" dirty="0"/>
              <a:t> (Russia)</a:t>
            </a:r>
          </a:p>
          <a:p>
            <a:pPr lvl="1"/>
            <a:r>
              <a:rPr lang="en-US" dirty="0" err="1"/>
              <a:t>Beidou</a:t>
            </a:r>
            <a:r>
              <a:rPr lang="en-US" dirty="0"/>
              <a:t> (China)</a:t>
            </a:r>
          </a:p>
          <a:p>
            <a:pPr lvl="3"/>
            <a:endParaRPr lang="en-GB" dirty="0"/>
          </a:p>
          <a:p>
            <a:r>
              <a:rPr lang="en-GB" dirty="0"/>
              <a:t>Cell towers and Wi-Fi can also provide navigation information.</a:t>
            </a:r>
          </a:p>
          <a:p>
            <a:pPr lvl="3"/>
            <a:endParaRPr lang="en-GB" dirty="0"/>
          </a:p>
          <a:p>
            <a:r>
              <a:rPr lang="en-GB" dirty="0"/>
              <a:t>Location information affects user privacy.</a:t>
            </a:r>
          </a:p>
        </p:txBody>
      </p:sp>
      <p:sp>
        <p:nvSpPr>
          <p:cNvPr id="4" name="Date Placeholder 3">
            <a:extLst>
              <a:ext uri="{FF2B5EF4-FFF2-40B4-BE49-F238E27FC236}">
                <a16:creationId xmlns:a16="http://schemas.microsoft.com/office/drawing/2014/main" id="{03182AE2-811D-0481-462E-BD986F657F6D}"/>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Slide Number Placeholder 4">
            <a:extLst>
              <a:ext uri="{FF2B5EF4-FFF2-40B4-BE49-F238E27FC236}">
                <a16:creationId xmlns:a16="http://schemas.microsoft.com/office/drawing/2014/main" id="{6A4B932A-D0B4-4BCC-115F-47A5BDAFDA24}"/>
              </a:ext>
            </a:extLst>
          </p:cNvPr>
          <p:cNvSpPr>
            <a:spLocks noGrp="1"/>
          </p:cNvSpPr>
          <p:nvPr>
            <p:ph type="sldNum" sz="quarter" idx="12"/>
          </p:nvPr>
        </p:nvSpPr>
        <p:spPr/>
        <p:txBody>
          <a:bodyPr/>
          <a:lstStyle/>
          <a:p>
            <a:fld id="{A52006E8-1235-4E0F-9686-F62A88C7645C}" type="slidenum">
              <a:rPr lang="zh-CN" altLang="en-US" smtClean="0"/>
              <a:t>39</a:t>
            </a:fld>
            <a:endParaRPr lang="zh-CN" altLang="en-US"/>
          </a:p>
        </p:txBody>
      </p:sp>
      <p:pic>
        <p:nvPicPr>
          <p:cNvPr id="9" name="Picture 8" descr="A satellite in space above the earth&#10;&#10;Description automatically generated">
            <a:extLst>
              <a:ext uri="{FF2B5EF4-FFF2-40B4-BE49-F238E27FC236}">
                <a16:creationId xmlns:a16="http://schemas.microsoft.com/office/drawing/2014/main" id="{5BCEC4D5-7D70-ACCE-3E36-5B105FC44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559" y="2892672"/>
            <a:ext cx="1640141" cy="1312113"/>
          </a:xfrm>
          <a:prstGeom prst="rect">
            <a:avLst/>
          </a:prstGeom>
          <a:effectLst>
            <a:outerShdw blurRad="63500" sx="102000" sy="102000" algn="ctr" rotWithShape="0">
              <a:prstClr val="black">
                <a:alpha val="40000"/>
              </a:prstClr>
            </a:outerShdw>
          </a:effectLst>
        </p:spPr>
      </p:pic>
      <p:pic>
        <p:nvPicPr>
          <p:cNvPr id="11" name="Picture 10" descr="A close-up of a tower&#10;&#10;Description automatically generated">
            <a:extLst>
              <a:ext uri="{FF2B5EF4-FFF2-40B4-BE49-F238E27FC236}">
                <a16:creationId xmlns:a16="http://schemas.microsoft.com/office/drawing/2014/main" id="{E6B9932F-58F1-F479-B060-871D855042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008559" y="4398702"/>
            <a:ext cx="1640141" cy="1842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9816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Permissions</a:t>
            </a:r>
          </a:p>
        </p:txBody>
      </p:sp>
      <p:sp>
        <p:nvSpPr>
          <p:cNvPr id="3" name="Content Placeholder 2"/>
          <p:cNvSpPr>
            <a:spLocks noGrp="1"/>
          </p:cNvSpPr>
          <p:nvPr>
            <p:ph sz="half" idx="1"/>
          </p:nvPr>
        </p:nvSpPr>
        <p:spPr>
          <a:xfrm>
            <a:off x="628649" y="1264514"/>
            <a:ext cx="5013393" cy="4912449"/>
          </a:xfrm>
        </p:spPr>
        <p:txBody>
          <a:bodyPr anchor="t">
            <a:normAutofit/>
          </a:bodyPr>
          <a:lstStyle/>
          <a:p>
            <a:r>
              <a:rPr lang="en-US" altLang="zh-CN" dirty="0"/>
              <a:t>App permissions help support user privacy by protecting access to the following:</a:t>
            </a:r>
          </a:p>
          <a:p>
            <a:pPr lvl="1"/>
            <a:r>
              <a:rPr lang="en-US" altLang="zh-CN" b="1" dirty="0"/>
              <a:t>Restricted data</a:t>
            </a:r>
            <a:r>
              <a:rPr lang="en-US" altLang="zh-CN" dirty="0"/>
              <a:t>, such as system state and users' contact information</a:t>
            </a:r>
          </a:p>
          <a:p>
            <a:pPr lvl="1"/>
            <a:r>
              <a:rPr lang="en-US" altLang="zh-CN" b="1" dirty="0"/>
              <a:t>Restricted actions</a:t>
            </a:r>
            <a:r>
              <a:rPr lang="en-US" altLang="zh-CN" dirty="0"/>
              <a:t>, such as connecting to a paired device and recording audio</a:t>
            </a:r>
            <a:endParaRPr lang="en-US" sz="1800" dirty="0"/>
          </a:p>
          <a:p>
            <a:r>
              <a:rPr lang="en-US" altLang="zh-CN" dirty="0"/>
              <a:t>By default, an android app has no associated permissions.</a:t>
            </a:r>
          </a:p>
          <a:p>
            <a:pPr lvl="1"/>
            <a:r>
              <a:rPr lang="en-US" dirty="0"/>
              <a:t>Must request permission to access sensitive user data (such as contacts and SMS)</a:t>
            </a:r>
          </a:p>
          <a:p>
            <a:pPr lvl="1"/>
            <a:r>
              <a:rPr lang="en-US" dirty="0"/>
              <a:t>And certain system features (such as camera and Internet)</a:t>
            </a:r>
          </a:p>
        </p:txBody>
      </p:sp>
      <p:sp>
        <p:nvSpPr>
          <p:cNvPr id="5" name="日期占位符 4">
            <a:extLst>
              <a:ext uri="{FF2B5EF4-FFF2-40B4-BE49-F238E27FC236}">
                <a16:creationId xmlns:a16="http://schemas.microsoft.com/office/drawing/2014/main" id="{6D1BA984-4C87-2CCD-6F54-DA33D5474BC6}"/>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D2981438-53A2-8DDB-C421-FEF146A5BF34}"/>
              </a:ext>
            </a:extLst>
          </p:cNvPr>
          <p:cNvSpPr>
            <a:spLocks noGrp="1"/>
          </p:cNvSpPr>
          <p:nvPr>
            <p:ph type="sldNum" sz="quarter" idx="12"/>
          </p:nvPr>
        </p:nvSpPr>
        <p:spPr/>
        <p:txBody>
          <a:bodyPr/>
          <a:lstStyle/>
          <a:p>
            <a:fld id="{A52006E8-1235-4E0F-9686-F62A88C7645C}" type="slidenum">
              <a:rPr lang="zh-CN" altLang="en-US" smtClean="0"/>
              <a:pPr/>
              <a:t>4</a:t>
            </a:fld>
            <a:endParaRPr lang="zh-CN" altLang="en-US" dirty="0"/>
          </a:p>
        </p:txBody>
      </p:sp>
      <p:pic>
        <p:nvPicPr>
          <p:cNvPr id="11" name="Picture 3">
            <a:extLst>
              <a:ext uri="{FF2B5EF4-FFF2-40B4-BE49-F238E27FC236}">
                <a16:creationId xmlns:a16="http://schemas.microsoft.com/office/drawing/2014/main" id="{9FAA86C9-D864-5378-21B5-CC9C7BF9C3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33123" y="1264514"/>
            <a:ext cx="2762305" cy="49117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3450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Permissions of Location Service</a:t>
            </a:r>
          </a:p>
        </p:txBody>
      </p:sp>
      <p:sp>
        <p:nvSpPr>
          <p:cNvPr id="3" name="Content Placeholder 2"/>
          <p:cNvSpPr>
            <a:spLocks noGrp="1"/>
          </p:cNvSpPr>
          <p:nvPr>
            <p:ph idx="1"/>
          </p:nvPr>
        </p:nvSpPr>
        <p:spPr/>
        <p:txBody>
          <a:bodyPr>
            <a:normAutofit/>
          </a:bodyPr>
          <a:lstStyle/>
          <a:p>
            <a:r>
              <a:rPr lang="en-GB" dirty="0"/>
              <a:t>Two types of location service:</a:t>
            </a:r>
          </a:p>
          <a:p>
            <a:pPr lvl="1"/>
            <a:r>
              <a:rPr lang="en-US" altLang="zh-CN" dirty="0"/>
              <a:t>Network-based: Using cell tower and </a:t>
            </a:r>
            <a:r>
              <a:rPr lang="en-US" altLang="zh-CN" dirty="0" err="1"/>
              <a:t>WiFi</a:t>
            </a:r>
            <a:r>
              <a:rPr lang="en-US" altLang="zh-CN" dirty="0"/>
              <a:t> signal.</a:t>
            </a:r>
          </a:p>
          <a:p>
            <a:pPr lvl="1"/>
            <a:r>
              <a:rPr lang="en-US" altLang="zh-CN" dirty="0"/>
              <a:t>Satellite-based: Using GPS.</a:t>
            </a:r>
          </a:p>
          <a:p>
            <a:pPr lvl="3"/>
            <a:endParaRPr lang="en-US" altLang="zh-CN" dirty="0"/>
          </a:p>
          <a:p>
            <a:r>
              <a:rPr lang="en-GB" dirty="0"/>
              <a:t>Must declare permissions in the manifest file first.</a:t>
            </a:r>
          </a:p>
          <a:p>
            <a:pPr lvl="1"/>
            <a:endParaRPr lang="en-GB" dirty="0"/>
          </a:p>
          <a:p>
            <a:pPr lvl="1"/>
            <a:endParaRPr lang="en-GB" dirty="0"/>
          </a:p>
          <a:p>
            <a:endParaRPr lang="en-GB" dirty="0"/>
          </a:p>
          <a:p>
            <a:pPr lvl="1"/>
            <a:endParaRPr lang="en-GB" dirty="0"/>
          </a:p>
          <a:p>
            <a:pPr lvl="1"/>
            <a:endParaRPr lang="en-GB" dirty="0"/>
          </a:p>
          <a:p>
            <a:pPr lvl="1"/>
            <a:endParaRPr lang="en-GB" dirty="0"/>
          </a:p>
          <a:p>
            <a:pPr lvl="1"/>
            <a:endParaRPr lang="en-GB" dirty="0"/>
          </a:p>
          <a:p>
            <a:pPr lvl="1"/>
            <a:r>
              <a:rPr lang="en-GB" dirty="0"/>
              <a:t>One must also define coarse location if he needs fine location </a:t>
            </a:r>
          </a:p>
        </p:txBody>
      </p:sp>
      <p:sp>
        <p:nvSpPr>
          <p:cNvPr id="7" name="日期占位符 6">
            <a:extLst>
              <a:ext uri="{FF2B5EF4-FFF2-40B4-BE49-F238E27FC236}">
                <a16:creationId xmlns:a16="http://schemas.microsoft.com/office/drawing/2014/main" id="{64ACB48F-A650-E670-1C2F-E1BCCF3607D8}"/>
              </a:ext>
            </a:extLst>
          </p:cNvPr>
          <p:cNvSpPr>
            <a:spLocks noGrp="1"/>
          </p:cNvSpPr>
          <p:nvPr>
            <p:ph type="dt" sz="half" idx="10"/>
          </p:nvPr>
        </p:nvSpPr>
        <p:spPr/>
        <p:txBody>
          <a:bodyPr/>
          <a:lstStyle/>
          <a:p>
            <a:r>
              <a:rPr lang="en-US" altLang="zh-CN"/>
              <a:t>Permissions, Storage and Sensors</a:t>
            </a:r>
            <a:endParaRPr lang="zh-CN" altLang="en-US" dirty="0"/>
          </a:p>
        </p:txBody>
      </p:sp>
      <p:sp>
        <p:nvSpPr>
          <p:cNvPr id="8" name="灯片编号占位符 7">
            <a:extLst>
              <a:ext uri="{FF2B5EF4-FFF2-40B4-BE49-F238E27FC236}">
                <a16:creationId xmlns:a16="http://schemas.microsoft.com/office/drawing/2014/main" id="{038F9723-A523-190A-0883-5F6C39B99BF2}"/>
              </a:ext>
            </a:extLst>
          </p:cNvPr>
          <p:cNvSpPr>
            <a:spLocks noGrp="1"/>
          </p:cNvSpPr>
          <p:nvPr>
            <p:ph type="sldNum" sz="quarter" idx="12"/>
          </p:nvPr>
        </p:nvSpPr>
        <p:spPr/>
        <p:txBody>
          <a:bodyPr/>
          <a:lstStyle/>
          <a:p>
            <a:fld id="{A52006E8-1235-4E0F-9686-F62A88C7645C}" type="slidenum">
              <a:rPr lang="zh-CN" altLang="en-US" smtClean="0"/>
              <a:pPr/>
              <a:t>40</a:t>
            </a:fld>
            <a:endParaRPr lang="zh-CN" altLang="en-US" dirty="0"/>
          </a:p>
        </p:txBody>
      </p:sp>
      <p:grpSp>
        <p:nvGrpSpPr>
          <p:cNvPr id="9" name="Group 8">
            <a:extLst>
              <a:ext uri="{FF2B5EF4-FFF2-40B4-BE49-F238E27FC236}">
                <a16:creationId xmlns:a16="http://schemas.microsoft.com/office/drawing/2014/main" id="{ABAF2C74-9BEB-3E98-429F-3C920F90C46E}"/>
              </a:ext>
            </a:extLst>
          </p:cNvPr>
          <p:cNvGrpSpPr/>
          <p:nvPr/>
        </p:nvGrpSpPr>
        <p:grpSpPr>
          <a:xfrm>
            <a:off x="926307" y="3154226"/>
            <a:ext cx="6952773" cy="2062103"/>
            <a:chOff x="469107" y="2165357"/>
            <a:chExt cx="6952773" cy="2062103"/>
          </a:xfrm>
        </p:grpSpPr>
        <p:sp>
          <p:nvSpPr>
            <p:cNvPr id="10" name="Rectangle 1">
              <a:extLst>
                <a:ext uri="{FF2B5EF4-FFF2-40B4-BE49-F238E27FC236}">
                  <a16:creationId xmlns:a16="http://schemas.microsoft.com/office/drawing/2014/main" id="{3420D236-1B58-2594-AC35-395A0E54373B}"/>
                </a:ext>
              </a:extLst>
            </p:cNvPr>
            <p:cNvSpPr>
              <a:spLocks noChangeArrowheads="1"/>
            </p:cNvSpPr>
            <p:nvPr/>
          </p:nvSpPr>
          <p:spPr bwMode="auto">
            <a:xfrm>
              <a:off x="469107" y="2165357"/>
              <a:ext cx="6952773" cy="2062103"/>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uses-permission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:name</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b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android.permission.ACCESS_COARSE_LOCATION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uses-permission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:name</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b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android.permission.ACCESS_FINE_LOCATION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rgbClr val="000000"/>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7FB1B6EC-1276-8388-4369-1FCB7564255C}"/>
                </a:ext>
              </a:extLst>
            </p:cNvPr>
            <p:cNvSpPr txBox="1"/>
            <p:nvPr/>
          </p:nvSpPr>
          <p:spPr>
            <a:xfrm>
              <a:off x="1060287" y="2788930"/>
              <a:ext cx="4903843" cy="338554"/>
            </a:xfrm>
            <a:prstGeom prst="rect">
              <a:avLst/>
            </a:prstGeom>
            <a:solidFill>
              <a:schemeClr val="accent4">
                <a:lumMod val="20000"/>
                <a:lumOff val="80000"/>
              </a:schemeClr>
            </a:solidFill>
            <a:ln>
              <a:solidFill>
                <a:schemeClr val="accent1"/>
              </a:solidFill>
            </a:ln>
          </p:spPr>
          <p:txBody>
            <a:bodyPr wrap="none" rtlCol="0">
              <a:spAutoFit/>
            </a:bodyPr>
            <a:lstStyle/>
            <a:p>
              <a:r>
                <a:rPr lang="en-GB" sz="1600" dirty="0"/>
                <a:t>Grants permission to use network-based location service</a:t>
              </a:r>
            </a:p>
          </p:txBody>
        </p:sp>
        <p:sp>
          <p:nvSpPr>
            <p:cNvPr id="12" name="TextBox 11">
              <a:extLst>
                <a:ext uri="{FF2B5EF4-FFF2-40B4-BE49-F238E27FC236}">
                  <a16:creationId xmlns:a16="http://schemas.microsoft.com/office/drawing/2014/main" id="{024B9043-D686-EC9A-59DE-DCCC10C7F316}"/>
                </a:ext>
              </a:extLst>
            </p:cNvPr>
            <p:cNvSpPr txBox="1"/>
            <p:nvPr/>
          </p:nvSpPr>
          <p:spPr>
            <a:xfrm>
              <a:off x="1060287" y="3802340"/>
              <a:ext cx="6197466" cy="338554"/>
            </a:xfrm>
            <a:prstGeom prst="rect">
              <a:avLst/>
            </a:prstGeom>
            <a:solidFill>
              <a:schemeClr val="accent4">
                <a:lumMod val="20000"/>
                <a:lumOff val="80000"/>
              </a:schemeClr>
            </a:solidFill>
            <a:ln>
              <a:solidFill>
                <a:schemeClr val="accent1"/>
              </a:solidFill>
            </a:ln>
          </p:spPr>
          <p:txBody>
            <a:bodyPr wrap="none" rtlCol="0">
              <a:spAutoFit/>
            </a:bodyPr>
            <a:lstStyle/>
            <a:p>
              <a:r>
                <a:rPr lang="en-GB" sz="1600" dirty="0"/>
                <a:t>Grants permission to use network-based </a:t>
              </a:r>
              <a:r>
                <a:rPr lang="en-GB" sz="1600" dirty="0">
                  <a:solidFill>
                    <a:srgbClr val="FF0000"/>
                  </a:solidFill>
                </a:rPr>
                <a:t>and</a:t>
              </a:r>
              <a:r>
                <a:rPr lang="en-GB" sz="1600" dirty="0"/>
                <a:t> GPS-based location service</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Using Location Service</a:t>
            </a:r>
          </a:p>
        </p:txBody>
      </p:sp>
      <p:sp>
        <p:nvSpPr>
          <p:cNvPr id="5" name="Content Placeholder 4"/>
          <p:cNvSpPr>
            <a:spLocks noGrp="1"/>
          </p:cNvSpPr>
          <p:nvPr>
            <p:ph idx="1"/>
          </p:nvPr>
        </p:nvSpPr>
        <p:spPr/>
        <p:txBody>
          <a:bodyPr>
            <a:normAutofit/>
          </a:bodyPr>
          <a:lstStyle/>
          <a:p>
            <a:r>
              <a:rPr lang="en-GB" dirty="0"/>
              <a:t>To use location service, first get </a:t>
            </a:r>
            <a:r>
              <a:rPr lang="en-GB" dirty="0" err="1">
                <a:latin typeface="Courier New" panose="02070309020205020404" pitchFamily="49" charset="0"/>
                <a:cs typeface="Courier New" panose="02070309020205020404" pitchFamily="49" charset="0"/>
              </a:rPr>
              <a:t>LocationManager</a:t>
            </a:r>
            <a:r>
              <a:rPr lang="en-GB" dirty="0"/>
              <a:t>.</a:t>
            </a:r>
            <a:endParaRPr lang="en-US" dirty="0"/>
          </a:p>
          <a:p>
            <a:endParaRPr lang="en-GB" dirty="0"/>
          </a:p>
          <a:p>
            <a:endParaRPr lang="en-GB" dirty="0"/>
          </a:p>
          <a:p>
            <a:pPr marL="0" indent="0">
              <a:buNone/>
            </a:pPr>
            <a:endParaRPr lang="en-GB" dirty="0"/>
          </a:p>
          <a:p>
            <a:pPr marL="0" indent="0">
              <a:buNone/>
            </a:pPr>
            <a:endParaRPr lang="en-GB" dirty="0"/>
          </a:p>
          <a:p>
            <a:r>
              <a:rPr lang="en-GB" altLang="zh-CN" dirty="0"/>
              <a:t>Then implement a </a:t>
            </a:r>
            <a:r>
              <a:rPr lang="en-GB" altLang="zh-CN" dirty="0" err="1">
                <a:latin typeface="Courier New" panose="02070309020205020404" pitchFamily="49" charset="0"/>
                <a:cs typeface="Courier New" panose="02070309020205020404" pitchFamily="49" charset="0"/>
              </a:rPr>
              <a:t>LocationListener</a:t>
            </a:r>
            <a:r>
              <a:rPr lang="en-GB" altLang="zh-CN" dirty="0"/>
              <a:t>.</a:t>
            </a:r>
          </a:p>
          <a:p>
            <a:pPr lvl="1"/>
            <a:endParaRPr lang="en-GB" altLang="zh-CN" dirty="0"/>
          </a:p>
          <a:p>
            <a:r>
              <a:rPr lang="en-GB" altLang="zh-CN" dirty="0"/>
              <a:t>Register </a:t>
            </a:r>
            <a:r>
              <a:rPr lang="en-GB" altLang="zh-CN" dirty="0" err="1">
                <a:latin typeface="Courier New" panose="02070309020205020404" pitchFamily="49" charset="0"/>
                <a:cs typeface="Courier New" panose="02070309020205020404" pitchFamily="49" charset="0"/>
              </a:rPr>
              <a:t>LocationListener</a:t>
            </a:r>
            <a:r>
              <a:rPr lang="en-GB" altLang="zh-CN" dirty="0"/>
              <a:t> with the </a:t>
            </a:r>
            <a:r>
              <a:rPr lang="en-GB" altLang="zh-CN" dirty="0" err="1">
                <a:latin typeface="Courier New" panose="02070309020205020404" pitchFamily="49" charset="0"/>
                <a:cs typeface="Courier New" panose="02070309020205020404" pitchFamily="49" charset="0"/>
              </a:rPr>
              <a:t>LocationManager</a:t>
            </a:r>
            <a:r>
              <a:rPr lang="en-GB" altLang="zh-CN" dirty="0"/>
              <a:t>.</a:t>
            </a:r>
          </a:p>
          <a:p>
            <a:pPr lvl="1"/>
            <a:r>
              <a:rPr lang="en-GB" altLang="zh-CN" dirty="0"/>
              <a:t>Location information will be sent to listener’s call-back function.</a:t>
            </a:r>
          </a:p>
          <a:p>
            <a:pPr lvl="1"/>
            <a:endParaRPr lang="en-GB" altLang="zh-CN" dirty="0"/>
          </a:p>
          <a:p>
            <a:r>
              <a:rPr lang="en-GB" altLang="zh-CN" dirty="0"/>
              <a:t>Unregister it when location service is not needed.</a:t>
            </a:r>
          </a:p>
        </p:txBody>
      </p:sp>
      <p:sp>
        <p:nvSpPr>
          <p:cNvPr id="6" name="Rectangle 1"/>
          <p:cNvSpPr>
            <a:spLocks noChangeArrowheads="1"/>
          </p:cNvSpPr>
          <p:nvPr/>
        </p:nvSpPr>
        <p:spPr bwMode="auto">
          <a:xfrm>
            <a:off x="628650" y="1847588"/>
            <a:ext cx="8062232" cy="646331"/>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LocationManager</a:t>
            </a:r>
            <a:r>
              <a:rPr kumimoji="0" lang="en-US" altLang="en-US"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locationManager</a:t>
            </a:r>
            <a:r>
              <a:rPr kumimoji="0" lang="en-US" altLang="en-US"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 = (</a:t>
            </a:r>
            <a:r>
              <a:rPr kumimoji="0" lang="en-US" altLang="en-US"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LocationManager</a:t>
            </a:r>
            <a:r>
              <a:rPr kumimoji="0" lang="en-US" altLang="en-US"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dirty="0">
                <a:solidFill>
                  <a:srgbClr val="000000"/>
                </a:solidFill>
                <a:latin typeface="Consolas" panose="020B0609020204030204" pitchFamily="49" charset="0"/>
                <a:ea typeface="Consolas" panose="020B0609020204030204" pitchFamily="49" charset="0"/>
                <a:cs typeface="Courier New" panose="02070309020205020404" pitchFamily="49" charset="0"/>
              </a:rPr>
              <a:t>		</a:t>
            </a:r>
            <a:r>
              <a:rPr kumimoji="0" lang="en-US" altLang="en-US"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cs typeface="Courier New" panose="02070309020205020404" pitchFamily="49" charset="0"/>
              </a:rPr>
              <a:t>this</a:t>
            </a:r>
            <a:r>
              <a:rPr kumimoji="0" lang="en-US" altLang="en-US"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.getSystemService</a:t>
            </a:r>
            <a:r>
              <a:rPr kumimoji="0" lang="en-US" altLang="en-US"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Context.</a:t>
            </a:r>
            <a:r>
              <a:rPr kumimoji="0" lang="en-US" altLang="en-US"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cs typeface="Courier New" panose="02070309020205020404" pitchFamily="49" charset="0"/>
              </a:rPr>
              <a:t>LOCATION_SERVICE</a:t>
            </a:r>
            <a:r>
              <a:rPr kumimoji="0" lang="en-US" altLang="en-US" b="0" i="0" u="none" strike="noStrike" cap="none" normalizeH="0" baseline="0" dirty="0">
                <a:ln>
                  <a:noFill/>
                </a:ln>
                <a:solidFill>
                  <a:srgbClr val="000000"/>
                </a:solidFill>
                <a:effectLst/>
                <a:latin typeface="Consolas" panose="020B0609020204030204" pitchFamily="49" charset="0"/>
                <a:ea typeface="Consolas" panose="020B0609020204030204" pitchFamily="49" charset="0"/>
                <a:cs typeface="Courier New" panose="02070309020205020404" pitchFamily="49" charset="0"/>
              </a:rPr>
              <a:t>);</a:t>
            </a:r>
            <a:endParaRPr kumimoji="0" lang="en-US" altLang="en-US" sz="3200" b="0" i="0" u="none" strike="noStrike" cap="none" normalizeH="0" baseline="0" dirty="0">
              <a:ln>
                <a:noFill/>
              </a:ln>
              <a:solidFill>
                <a:schemeClr val="tx1"/>
              </a:solidFill>
              <a:effectLst/>
              <a:latin typeface="Consolas" panose="020B0609020204030204" pitchFamily="49" charset="0"/>
              <a:cs typeface="Courier New" panose="02070309020205020404" pitchFamily="49" charset="0"/>
            </a:endParaRPr>
          </a:p>
        </p:txBody>
      </p:sp>
      <p:sp>
        <p:nvSpPr>
          <p:cNvPr id="8" name="TextBox 7"/>
          <p:cNvSpPr txBox="1"/>
          <p:nvPr/>
        </p:nvSpPr>
        <p:spPr>
          <a:xfrm>
            <a:off x="1281793" y="2729499"/>
            <a:ext cx="4996881" cy="369332"/>
          </a:xfrm>
          <a:prstGeom prst="rect">
            <a:avLst/>
          </a:prstGeom>
          <a:solidFill>
            <a:schemeClr val="accent4">
              <a:lumMod val="20000"/>
              <a:lumOff val="80000"/>
            </a:schemeClr>
          </a:solidFill>
          <a:ln w="25400">
            <a:solidFill>
              <a:schemeClr val="accent1"/>
            </a:solidFill>
          </a:ln>
        </p:spPr>
        <p:txBody>
          <a:bodyPr wrap="none" rtlCol="0">
            <a:spAutoFit/>
          </a:bodyPr>
          <a:lstStyle/>
          <a:p>
            <a:r>
              <a:rPr lang="en-GB" dirty="0">
                <a:latin typeface="Consolas" panose="020B0609020204030204" pitchFamily="49" charset="0"/>
              </a:rPr>
              <a:t>Context::</a:t>
            </a:r>
            <a:r>
              <a:rPr lang="en-GB" dirty="0" err="1">
                <a:latin typeface="Consolas" panose="020B0609020204030204" pitchFamily="49" charset="0"/>
              </a:rPr>
              <a:t>getSystemService</a:t>
            </a:r>
            <a:r>
              <a:rPr lang="en-GB" dirty="0">
                <a:latin typeface="Consolas" panose="020B0609020204030204" pitchFamily="49" charset="0"/>
              </a:rPr>
              <a:t>(String name)</a:t>
            </a:r>
          </a:p>
        </p:txBody>
      </p:sp>
      <p:cxnSp>
        <p:nvCxnSpPr>
          <p:cNvPr id="11" name="Straight Arrow Connector 10"/>
          <p:cNvCxnSpPr>
            <a:stCxn id="8" idx="0"/>
          </p:cNvCxnSpPr>
          <p:nvPr/>
        </p:nvCxnSpPr>
        <p:spPr>
          <a:xfrm flipV="1">
            <a:off x="3780234" y="2425784"/>
            <a:ext cx="65144" cy="3037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242F1A1F-C93E-2035-BFEE-D9BAF869E69B}"/>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B244CB7A-6215-EB2A-3BC3-BB7B6A036215}"/>
              </a:ext>
            </a:extLst>
          </p:cNvPr>
          <p:cNvSpPr>
            <a:spLocks noGrp="1"/>
          </p:cNvSpPr>
          <p:nvPr>
            <p:ph type="sldNum" sz="quarter" idx="12"/>
          </p:nvPr>
        </p:nvSpPr>
        <p:spPr/>
        <p:txBody>
          <a:bodyPr/>
          <a:lstStyle/>
          <a:p>
            <a:fld id="{A52006E8-1235-4E0F-9686-F62A88C7645C}" type="slidenum">
              <a:rPr lang="zh-CN" altLang="en-US" smtClean="0"/>
              <a:pPr/>
              <a:t>41</a:t>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Example</a:t>
            </a:r>
          </a:p>
        </p:txBody>
      </p:sp>
      <p:sp>
        <p:nvSpPr>
          <p:cNvPr id="3" name="Content Placeholder 2"/>
          <p:cNvSpPr>
            <a:spLocks noGrp="1"/>
          </p:cNvSpPr>
          <p:nvPr>
            <p:ph sz="half" idx="1"/>
          </p:nvPr>
        </p:nvSpPr>
        <p:spPr/>
        <p:txBody>
          <a:bodyPr>
            <a:normAutofit/>
          </a:bodyPr>
          <a:lstStyle/>
          <a:p>
            <a:r>
              <a:rPr lang="en-GB" dirty="0"/>
              <a:t>In the next example, we will build an app that allows you to:</a:t>
            </a:r>
          </a:p>
          <a:p>
            <a:pPr lvl="1"/>
            <a:r>
              <a:rPr lang="en-GB" dirty="0"/>
              <a:t>Locate the current position using cell phone &amp; </a:t>
            </a:r>
            <a:r>
              <a:rPr lang="en-GB" dirty="0" err="1"/>
              <a:t>WiFi</a:t>
            </a:r>
            <a:r>
              <a:rPr lang="en-GB" dirty="0"/>
              <a:t> signal.</a:t>
            </a:r>
          </a:p>
          <a:p>
            <a:pPr lvl="1"/>
            <a:r>
              <a:rPr lang="en-GB" dirty="0"/>
              <a:t>Locate the current position using GPS-based location service.</a:t>
            </a:r>
          </a:p>
          <a:p>
            <a:pPr lvl="1"/>
            <a:r>
              <a:rPr lang="en-GB" dirty="0"/>
              <a:t>Turn off location service.</a:t>
            </a:r>
          </a:p>
          <a:p>
            <a:pPr lvl="3"/>
            <a:endParaRPr lang="en-GB" dirty="0"/>
          </a:p>
          <a:p>
            <a:r>
              <a:rPr lang="en-GB" dirty="0"/>
              <a:t>The information will be shown in the middle of the screen.</a:t>
            </a:r>
          </a:p>
        </p:txBody>
      </p:sp>
      <p:sp>
        <p:nvSpPr>
          <p:cNvPr id="4" name="日期占位符 3">
            <a:extLst>
              <a:ext uri="{FF2B5EF4-FFF2-40B4-BE49-F238E27FC236}">
                <a16:creationId xmlns:a16="http://schemas.microsoft.com/office/drawing/2014/main" id="{5AC8DD50-EF22-C8A2-EEA1-4CF4CAD35880}"/>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F0D8BEA6-6EC7-4D02-99B0-2AE40415F51F}"/>
              </a:ext>
            </a:extLst>
          </p:cNvPr>
          <p:cNvSpPr>
            <a:spLocks noGrp="1"/>
          </p:cNvSpPr>
          <p:nvPr>
            <p:ph type="sldNum" sz="quarter" idx="12"/>
          </p:nvPr>
        </p:nvSpPr>
        <p:spPr/>
        <p:txBody>
          <a:bodyPr/>
          <a:lstStyle/>
          <a:p>
            <a:fld id="{A52006E8-1235-4E0F-9686-F62A88C7645C}" type="slidenum">
              <a:rPr lang="zh-CN" altLang="en-US" smtClean="0"/>
              <a:pPr/>
              <a:t>42</a:t>
            </a:fld>
            <a:endParaRPr lang="zh-CN" altLang="en-US" dirty="0"/>
          </a:p>
        </p:txBody>
      </p:sp>
      <p:pic>
        <p:nvPicPr>
          <p:cNvPr id="10" name="Content Placeholder 9">
            <a:extLst>
              <a:ext uri="{FF2B5EF4-FFF2-40B4-BE49-F238E27FC236}">
                <a16:creationId xmlns:a16="http://schemas.microsoft.com/office/drawing/2014/main" id="{BE19F32C-C9B9-7D7F-04F1-474B3A1FCC67}"/>
              </a:ext>
            </a:extLst>
          </p:cNvPr>
          <p:cNvPicPr>
            <a:picLocks noGrp="1" noChangeAspect="1"/>
          </p:cNvPicPr>
          <p:nvPr>
            <p:ph sz="half" idx="2"/>
          </p:nvPr>
        </p:nvPicPr>
        <p:blipFill>
          <a:blip r:embed="rId2"/>
          <a:stretch>
            <a:fillRect/>
          </a:stretch>
        </p:blipFill>
        <p:spPr>
          <a:xfrm>
            <a:off x="5413772" y="331258"/>
            <a:ext cx="2663428" cy="591873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Create the Activity</a:t>
            </a:r>
          </a:p>
        </p:txBody>
      </p:sp>
      <p:sp>
        <p:nvSpPr>
          <p:cNvPr id="3" name="Content Placeholder 2"/>
          <p:cNvSpPr>
            <a:spLocks noGrp="1"/>
          </p:cNvSpPr>
          <p:nvPr>
            <p:ph idx="1"/>
          </p:nvPr>
        </p:nvSpPr>
        <p:spPr/>
        <p:txBody>
          <a:bodyPr/>
          <a:lstStyle/>
          <a:p>
            <a:r>
              <a:rPr lang="en-GB" dirty="0"/>
              <a:t>We first create the activity and its layout.</a:t>
            </a:r>
          </a:p>
          <a:p>
            <a:pPr lvl="1"/>
            <a:r>
              <a:rPr lang="en-GB" dirty="0"/>
              <a:t>Here, radio group is used for single choice</a:t>
            </a:r>
          </a:p>
          <a:p>
            <a:endParaRPr lang="en-GB" dirty="0"/>
          </a:p>
        </p:txBody>
      </p:sp>
      <p:sp>
        <p:nvSpPr>
          <p:cNvPr id="4" name="Rectangle 1"/>
          <p:cNvSpPr>
            <a:spLocks noChangeArrowheads="1"/>
          </p:cNvSpPr>
          <p:nvPr/>
        </p:nvSpPr>
        <p:spPr bwMode="auto">
          <a:xfrm>
            <a:off x="764858" y="2357743"/>
            <a:ext cx="5267325" cy="3046988"/>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&lt;</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RadioGroup</a:t>
            </a:r>
            <a:b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locationMethod</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&lt;</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RadioButton</a:t>
            </a:r>
            <a:b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nwBasedBtn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b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:text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="Network-based"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&lt;</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RadioButton</a:t>
            </a:r>
            <a:b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gpsBasedBtn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b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:text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="GPS-based"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&lt;</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RadioButton</a:t>
            </a:r>
            <a:b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="@+id/</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noLocation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b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android</a:t>
            </a:r>
            <a:r>
              <a:rPr kumimoji="0" lang="en-US" altLang="en-US" sz="1600" b="1" i="0" u="none" strike="noStrike" cap="none" normalizeH="0" baseline="0" dirty="0" err="1">
                <a:ln>
                  <a:noFill/>
                </a:ln>
                <a:solidFill>
                  <a:srgbClr val="0000FF"/>
                </a:solidFill>
                <a:effectLst/>
                <a:latin typeface="Consolas" panose="020B0609020204030204" pitchFamily="49" charset="0"/>
                <a:ea typeface="Consolas" panose="020B0609020204030204" pitchFamily="49" charset="0"/>
              </a:rPr>
              <a:t>:text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="None"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&lt;/</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6" name="日期占位符 5">
            <a:extLst>
              <a:ext uri="{FF2B5EF4-FFF2-40B4-BE49-F238E27FC236}">
                <a16:creationId xmlns:a16="http://schemas.microsoft.com/office/drawing/2014/main" id="{EF03A15D-73DE-7AA0-B23C-EE1A7FB8D9A4}"/>
              </a:ext>
            </a:extLst>
          </p:cNvPr>
          <p:cNvSpPr>
            <a:spLocks noGrp="1"/>
          </p:cNvSpPr>
          <p:nvPr>
            <p:ph type="dt" sz="half" idx="10"/>
          </p:nvPr>
        </p:nvSpPr>
        <p:spPr/>
        <p:txBody>
          <a:bodyPr/>
          <a:lstStyle/>
          <a:p>
            <a:r>
              <a:rPr lang="en-US" altLang="zh-CN"/>
              <a:t>Permissions, Storage and Sensors</a:t>
            </a:r>
            <a:endParaRPr lang="zh-CN" altLang="en-US" dirty="0"/>
          </a:p>
        </p:txBody>
      </p:sp>
      <p:sp>
        <p:nvSpPr>
          <p:cNvPr id="7" name="灯片编号占位符 6">
            <a:extLst>
              <a:ext uri="{FF2B5EF4-FFF2-40B4-BE49-F238E27FC236}">
                <a16:creationId xmlns:a16="http://schemas.microsoft.com/office/drawing/2014/main" id="{80AACA00-D998-0E10-0A4E-CC13601DD61F}"/>
              </a:ext>
            </a:extLst>
          </p:cNvPr>
          <p:cNvSpPr>
            <a:spLocks noGrp="1"/>
          </p:cNvSpPr>
          <p:nvPr>
            <p:ph type="sldNum" sz="quarter" idx="12"/>
          </p:nvPr>
        </p:nvSpPr>
        <p:spPr/>
        <p:txBody>
          <a:bodyPr/>
          <a:lstStyle/>
          <a:p>
            <a:fld id="{A52006E8-1235-4E0F-9686-F62A88C7645C}" type="slidenum">
              <a:rPr lang="zh-CN" altLang="en-US" smtClean="0"/>
              <a:pPr/>
              <a:t>43</a:t>
            </a:fld>
            <a:endParaRPr lang="zh-CN" altLang="en-US" dirty="0"/>
          </a:p>
        </p:txBody>
      </p:sp>
      <p:pic>
        <p:nvPicPr>
          <p:cNvPr id="11" name="Picture 10">
            <a:extLst>
              <a:ext uri="{FF2B5EF4-FFF2-40B4-BE49-F238E27FC236}">
                <a16:creationId xmlns:a16="http://schemas.microsoft.com/office/drawing/2014/main" id="{80B5CBF6-20E1-9425-9AA5-80E6B6026242}"/>
              </a:ext>
            </a:extLst>
          </p:cNvPr>
          <p:cNvPicPr>
            <a:picLocks noChangeAspect="1"/>
          </p:cNvPicPr>
          <p:nvPr/>
        </p:nvPicPr>
        <p:blipFill>
          <a:blip r:embed="rId2"/>
          <a:stretch>
            <a:fillRect/>
          </a:stretch>
        </p:blipFill>
        <p:spPr>
          <a:xfrm>
            <a:off x="6254781" y="789709"/>
            <a:ext cx="2463737" cy="527858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CCF8-DEB7-AB3C-1B3C-5F56FEA836DD}"/>
              </a:ext>
            </a:extLst>
          </p:cNvPr>
          <p:cNvSpPr>
            <a:spLocks noGrp="1"/>
          </p:cNvSpPr>
          <p:nvPr>
            <p:ph type="title"/>
          </p:nvPr>
        </p:nvSpPr>
        <p:spPr/>
        <p:txBody>
          <a:bodyPr/>
          <a:lstStyle/>
          <a:p>
            <a:r>
              <a:rPr lang="en-US" dirty="0"/>
              <a:t>Step 2: Request for Permission</a:t>
            </a:r>
            <a:endParaRPr lang="en-GB" dirty="0"/>
          </a:p>
        </p:txBody>
      </p:sp>
      <p:sp>
        <p:nvSpPr>
          <p:cNvPr id="3" name="Content Placeholder 2">
            <a:extLst>
              <a:ext uri="{FF2B5EF4-FFF2-40B4-BE49-F238E27FC236}">
                <a16:creationId xmlns:a16="http://schemas.microsoft.com/office/drawing/2014/main" id="{CAD7ADD7-1E92-7220-3B38-E77BC0F01C4B}"/>
              </a:ext>
            </a:extLst>
          </p:cNvPr>
          <p:cNvSpPr>
            <a:spLocks noGrp="1"/>
          </p:cNvSpPr>
          <p:nvPr>
            <p:ph idx="1"/>
          </p:nvPr>
        </p:nvSpPr>
        <p:spPr>
          <a:xfrm>
            <a:off x="628650" y="1261872"/>
            <a:ext cx="5232644" cy="4915091"/>
          </a:xfrm>
        </p:spPr>
        <p:txBody>
          <a:bodyPr/>
          <a:lstStyle/>
          <a:p>
            <a:r>
              <a:rPr lang="en-US" dirty="0"/>
              <a:t>Your app should actively request for permissions.</a:t>
            </a:r>
          </a:p>
          <a:p>
            <a:pPr lvl="3"/>
            <a:endParaRPr lang="en-US" dirty="0"/>
          </a:p>
          <a:p>
            <a:r>
              <a:rPr lang="en-US" dirty="0"/>
              <a:t>Otherwise, the user needs to manually enable permissions in “Settings”.</a:t>
            </a:r>
          </a:p>
          <a:p>
            <a:pPr lvl="1"/>
            <a:r>
              <a:rPr lang="en-US" dirty="0"/>
              <a:t>Not user-friendly.</a:t>
            </a:r>
            <a:endParaRPr lang="en-GB" dirty="0"/>
          </a:p>
        </p:txBody>
      </p:sp>
      <p:sp>
        <p:nvSpPr>
          <p:cNvPr id="4" name="Date Placeholder 3">
            <a:extLst>
              <a:ext uri="{FF2B5EF4-FFF2-40B4-BE49-F238E27FC236}">
                <a16:creationId xmlns:a16="http://schemas.microsoft.com/office/drawing/2014/main" id="{882C3FE7-460C-A917-DC8E-ACAE94381899}"/>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Slide Number Placeholder 4">
            <a:extLst>
              <a:ext uri="{FF2B5EF4-FFF2-40B4-BE49-F238E27FC236}">
                <a16:creationId xmlns:a16="http://schemas.microsoft.com/office/drawing/2014/main" id="{FBB71543-BAB5-DB15-629E-C0B966CD974A}"/>
              </a:ext>
            </a:extLst>
          </p:cNvPr>
          <p:cNvSpPr>
            <a:spLocks noGrp="1"/>
          </p:cNvSpPr>
          <p:nvPr>
            <p:ph type="sldNum" sz="quarter" idx="12"/>
          </p:nvPr>
        </p:nvSpPr>
        <p:spPr/>
        <p:txBody>
          <a:bodyPr/>
          <a:lstStyle/>
          <a:p>
            <a:fld id="{A52006E8-1235-4E0F-9686-F62A88C7645C}" type="slidenum">
              <a:rPr lang="zh-CN" altLang="en-US" smtClean="0"/>
              <a:pPr/>
              <a:t>44</a:t>
            </a:fld>
            <a:endParaRPr lang="zh-CN" altLang="en-US" dirty="0"/>
          </a:p>
        </p:txBody>
      </p:sp>
      <p:pic>
        <p:nvPicPr>
          <p:cNvPr id="7" name="Picture 6">
            <a:extLst>
              <a:ext uri="{FF2B5EF4-FFF2-40B4-BE49-F238E27FC236}">
                <a16:creationId xmlns:a16="http://schemas.microsoft.com/office/drawing/2014/main" id="{46DFE311-E757-B7C7-EA6E-90560135CDD4}"/>
              </a:ext>
            </a:extLst>
          </p:cNvPr>
          <p:cNvPicPr>
            <a:picLocks noChangeAspect="1"/>
          </p:cNvPicPr>
          <p:nvPr/>
        </p:nvPicPr>
        <p:blipFill>
          <a:blip r:embed="rId2"/>
          <a:stretch>
            <a:fillRect/>
          </a:stretch>
        </p:blipFill>
        <p:spPr>
          <a:xfrm>
            <a:off x="6798799" y="386479"/>
            <a:ext cx="1888001" cy="4045063"/>
          </a:xfrm>
          <a:prstGeom prst="rect">
            <a:avLst/>
          </a:prstGeom>
        </p:spPr>
      </p:pic>
      <p:sp>
        <p:nvSpPr>
          <p:cNvPr id="11" name="Rectangle 2">
            <a:extLst>
              <a:ext uri="{FF2B5EF4-FFF2-40B4-BE49-F238E27FC236}">
                <a16:creationId xmlns:a16="http://schemas.microsoft.com/office/drawing/2014/main" id="{52EA60E5-254F-D2C5-E3BC-DF7381CD502B}"/>
              </a:ext>
            </a:extLst>
          </p:cNvPr>
          <p:cNvSpPr>
            <a:spLocks noChangeArrowheads="1"/>
          </p:cNvSpPr>
          <p:nvPr/>
        </p:nvSpPr>
        <p:spPr bwMode="auto">
          <a:xfrm>
            <a:off x="359089" y="4608288"/>
            <a:ext cx="8661345" cy="1323439"/>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if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(checkSelfPermission(Manifest.permission.</a:t>
            </a:r>
            <a:r>
              <a:rPr kumimoji="0" lang="zh-CN" altLang="zh-CN" sz="1600" b="1" i="1" u="none" strike="noStrike" cap="none" normalizeH="0" baseline="0" dirty="0">
                <a:ln>
                  <a:noFill/>
                </a:ln>
                <a:solidFill>
                  <a:srgbClr val="660E7A"/>
                </a:solidFill>
                <a:effectLst/>
                <a:latin typeface="Consolas" panose="020B0609020204030204" pitchFamily="49" charset="0"/>
                <a:ea typeface="JetBrains Mono"/>
              </a:rPr>
              <a:t>ACCESS_FINE_LOCATION</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endParaRPr kumimoji="0" lang="en-US" altLang="zh-CN" sz="16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PackageManager.</a:t>
            </a:r>
            <a:r>
              <a:rPr kumimoji="0" lang="zh-CN" altLang="zh-CN" sz="1600" b="1" i="1" u="none" strike="noStrike" cap="none" normalizeH="0" baseline="0" dirty="0">
                <a:ln>
                  <a:noFill/>
                </a:ln>
                <a:solidFill>
                  <a:srgbClr val="660E7A"/>
                </a:solidFill>
                <a:effectLst/>
                <a:latin typeface="Consolas" panose="020B0609020204030204" pitchFamily="49" charset="0"/>
                <a:ea typeface="JetBrains Mono"/>
              </a:rPr>
              <a:t>PERMISSION_GRANTED</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requestPermissions(</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new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String[] {Manifest.permission.</a:t>
            </a:r>
            <a:r>
              <a:rPr kumimoji="0" lang="zh-CN" altLang="zh-CN" sz="1600" b="1" i="1" u="none" strike="noStrike" cap="none" normalizeH="0" baseline="0" dirty="0">
                <a:ln>
                  <a:noFill/>
                </a:ln>
                <a:solidFill>
                  <a:srgbClr val="660E7A"/>
                </a:solidFill>
                <a:effectLst/>
                <a:latin typeface="Consolas" panose="020B0609020204030204" pitchFamily="49" charset="0"/>
                <a:ea typeface="JetBrains Mono"/>
              </a:rPr>
              <a:t>ACCESS_FINE_LOCATION</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endParaRPr kumimoji="0" lang="en-US" altLang="zh-CN" sz="1600" b="0" i="0" u="none" strike="noStrike" cap="none" normalizeH="0" baseline="0" dirty="0">
              <a:ln>
                <a:noFill/>
              </a:ln>
              <a:solidFill>
                <a:srgbClr val="000000"/>
              </a:solidFill>
              <a:effectLst/>
              <a:latin typeface="Consolas" panose="020B0609020204030204" pitchFamily="49" charset="0"/>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ea typeface="JetBrains Mono"/>
              </a:rPr>
              <a: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Manifest.permission.</a:t>
            </a:r>
            <a:r>
              <a:rPr kumimoji="0" lang="zh-CN" altLang="zh-CN" sz="1600" b="1" i="1" u="none" strike="noStrike" cap="none" normalizeH="0" baseline="0" dirty="0">
                <a:ln>
                  <a:noFill/>
                </a:ln>
                <a:solidFill>
                  <a:srgbClr val="660E7A"/>
                </a:solidFill>
                <a:effectLst/>
                <a:latin typeface="Consolas" panose="020B0609020204030204" pitchFamily="49" charset="0"/>
                <a:ea typeface="JetBrains Mono"/>
              </a:rPr>
              <a:t>ACCESS_COARSE_LOCATION</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0" i="0" u="none" strike="noStrike" cap="none" normalizeH="0" baseline="0" dirty="0">
                <a:ln>
                  <a:noFill/>
                </a:ln>
                <a:solidFill>
                  <a:srgbClr val="0000FF"/>
                </a:solidFill>
                <a:effectLst/>
                <a:latin typeface="Consolas" panose="020B0609020204030204" pitchFamily="49" charset="0"/>
                <a:ea typeface="JetBrains Mono"/>
              </a:rPr>
              <a:t>1</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sp>
        <p:nvSpPr>
          <p:cNvPr id="12" name="Arrow: Right 11">
            <a:extLst>
              <a:ext uri="{FF2B5EF4-FFF2-40B4-BE49-F238E27FC236}">
                <a16:creationId xmlns:a16="http://schemas.microsoft.com/office/drawing/2014/main" id="{9F393C18-2FD4-18A2-7E15-84FB91191128}"/>
              </a:ext>
            </a:extLst>
          </p:cNvPr>
          <p:cNvSpPr/>
          <p:nvPr/>
        </p:nvSpPr>
        <p:spPr>
          <a:xfrm rot="19570290">
            <a:off x="6087591" y="4063435"/>
            <a:ext cx="484911" cy="4477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6732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3: Creating Callback Class</a:t>
            </a:r>
          </a:p>
        </p:txBody>
      </p:sp>
      <p:sp>
        <p:nvSpPr>
          <p:cNvPr id="4" name="Rectangle 1"/>
          <p:cNvSpPr>
            <a:spLocks noChangeArrowheads="1"/>
          </p:cNvSpPr>
          <p:nvPr/>
        </p:nvSpPr>
        <p:spPr bwMode="auto">
          <a:xfrm>
            <a:off x="628650" y="1387088"/>
            <a:ext cx="7886700" cy="4524315"/>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new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onLocationChanged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(Location location)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tv</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findViewById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R.id.</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locationLabel</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tv.setText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"location="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location.getLatitude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"time="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location.getTime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"Accuracy="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location.getAccuracy</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\n</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sngStrike" cap="none" normalizeH="0" baseline="0" dirty="0" err="1">
                <a:ln>
                  <a:noFill/>
                </a:ln>
                <a:solidFill>
                  <a:srgbClr val="000000"/>
                </a:solidFill>
                <a:effectLst/>
                <a:latin typeface="Consolas" panose="020B0609020204030204" pitchFamily="49" charset="0"/>
                <a:ea typeface="Consolas" panose="020B0609020204030204" pitchFamily="49" charset="0"/>
              </a:rPr>
              <a:t>onStatusChanged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(String provider,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int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status, Bundle extras)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Log.</a:t>
            </a:r>
            <a:r>
              <a:rPr kumimoji="0" lang="en-US" altLang="en-US" sz="1600" b="0" i="1"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LocationTester</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"provider status is 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onProviderEnabled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(String provider)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Log.</a:t>
            </a:r>
            <a:r>
              <a:rPr kumimoji="0" lang="en-US" altLang="en-US" sz="1600" b="0" i="1"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LocationTester</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"provider is enabled"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onProviderDisabled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(String provider)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Log.</a:t>
            </a:r>
            <a:r>
              <a:rPr kumimoji="0" lang="en-US" altLang="en-US" sz="1600" b="0" i="1"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err="1">
                <a:ln>
                  <a:noFill/>
                </a:ln>
                <a:solidFill>
                  <a:srgbClr val="008000"/>
                </a:solidFill>
                <a:effectLst/>
                <a:latin typeface="Consolas" panose="020B0609020204030204" pitchFamily="49" charset="0"/>
                <a:ea typeface="Consolas" panose="020B0609020204030204" pitchFamily="49" charset="0"/>
              </a:rPr>
              <a:t>LocationTester</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"provider is closed"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5" name="TextBox 4"/>
          <p:cNvSpPr txBox="1"/>
          <p:nvPr/>
        </p:nvSpPr>
        <p:spPr>
          <a:xfrm>
            <a:off x="3329658" y="1097619"/>
            <a:ext cx="5717784" cy="369332"/>
          </a:xfrm>
          <a:prstGeom prst="rect">
            <a:avLst/>
          </a:prstGeom>
          <a:solidFill>
            <a:schemeClr val="accent4">
              <a:lumMod val="20000"/>
              <a:lumOff val="80000"/>
            </a:schemeClr>
          </a:solidFill>
          <a:ln>
            <a:solidFill>
              <a:schemeClr val="accent1"/>
            </a:solidFill>
          </a:ln>
        </p:spPr>
        <p:txBody>
          <a:bodyPr wrap="none" rtlCol="0">
            <a:spAutoFit/>
          </a:bodyPr>
          <a:lstStyle/>
          <a:p>
            <a:r>
              <a:rPr lang="en-GB" dirty="0"/>
              <a:t>*This </a:t>
            </a:r>
            <a:r>
              <a:rPr lang="en-GB" dirty="0">
                <a:latin typeface="Courier New" panose="02070309020205020404" pitchFamily="49" charset="0"/>
                <a:cs typeface="Courier New" panose="02070309020205020404" pitchFamily="49" charset="0"/>
              </a:rPr>
              <a:t>Listener</a:t>
            </a:r>
            <a:r>
              <a:rPr lang="en-GB" dirty="0"/>
              <a:t> is defined </a:t>
            </a:r>
            <a:r>
              <a:rPr lang="en-GB" dirty="0">
                <a:solidFill>
                  <a:srgbClr val="FF0000"/>
                </a:solidFill>
              </a:rPr>
              <a:t>inside</a:t>
            </a:r>
            <a:r>
              <a:rPr lang="en-GB" dirty="0"/>
              <a:t> </a:t>
            </a:r>
            <a:r>
              <a:rPr lang="en-GB" dirty="0" err="1">
                <a:latin typeface="Courier New" panose="02070309020205020404" pitchFamily="49" charset="0"/>
                <a:cs typeface="Courier New" panose="02070309020205020404" pitchFamily="49" charset="0"/>
              </a:rPr>
              <a:t>LocationActivity</a:t>
            </a:r>
            <a:r>
              <a:rPr lang="en-GB" dirty="0"/>
              <a:t> </a:t>
            </a:r>
          </a:p>
        </p:txBody>
      </p:sp>
      <p:sp>
        <p:nvSpPr>
          <p:cNvPr id="6" name="TextBox 5">
            <a:extLst>
              <a:ext uri="{FF2B5EF4-FFF2-40B4-BE49-F238E27FC236}">
                <a16:creationId xmlns:a16="http://schemas.microsoft.com/office/drawing/2014/main" id="{BA03E587-DAAC-C947-A0FA-3836EF66ED67}"/>
              </a:ext>
            </a:extLst>
          </p:cNvPr>
          <p:cNvSpPr txBox="1"/>
          <p:nvPr/>
        </p:nvSpPr>
        <p:spPr>
          <a:xfrm>
            <a:off x="6643043" y="3244334"/>
            <a:ext cx="1273169" cy="369332"/>
          </a:xfrm>
          <a:prstGeom prst="rect">
            <a:avLst/>
          </a:prstGeom>
          <a:solidFill>
            <a:schemeClr val="bg2"/>
          </a:solidFill>
          <a:ln>
            <a:solidFill>
              <a:schemeClr val="accent1"/>
            </a:solidFill>
          </a:ln>
        </p:spPr>
        <p:txBody>
          <a:bodyPr wrap="none" rtlCol="0">
            <a:spAutoFit/>
          </a:bodyPr>
          <a:lstStyle/>
          <a:p>
            <a:r>
              <a:rPr lang="en-GB" dirty="0">
                <a:solidFill>
                  <a:srgbClr val="FF0000"/>
                </a:solidFill>
              </a:rPr>
              <a:t>Deprecated</a:t>
            </a:r>
          </a:p>
        </p:txBody>
      </p:sp>
      <p:sp>
        <p:nvSpPr>
          <p:cNvPr id="7" name="TextBox 6">
            <a:extLst>
              <a:ext uri="{FF2B5EF4-FFF2-40B4-BE49-F238E27FC236}">
                <a16:creationId xmlns:a16="http://schemas.microsoft.com/office/drawing/2014/main" id="{AF2A9EDA-637A-CD48-BE77-895C39C90663}"/>
              </a:ext>
            </a:extLst>
          </p:cNvPr>
          <p:cNvSpPr txBox="1"/>
          <p:nvPr/>
        </p:nvSpPr>
        <p:spPr>
          <a:xfrm>
            <a:off x="3781362" y="5588237"/>
            <a:ext cx="4733988" cy="646331"/>
          </a:xfrm>
          <a:prstGeom prst="rect">
            <a:avLst/>
          </a:prstGeom>
          <a:solidFill>
            <a:schemeClr val="bg2"/>
          </a:solidFill>
          <a:ln>
            <a:solidFill>
              <a:schemeClr val="accent1"/>
            </a:solidFill>
          </a:ln>
        </p:spPr>
        <p:txBody>
          <a:bodyPr wrap="none" rtlCol="0">
            <a:spAutoFit/>
          </a:bodyPr>
          <a:lstStyle/>
          <a:p>
            <a:r>
              <a:rPr lang="en-GB" dirty="0"/>
              <a:t>Can be found out by calling</a:t>
            </a:r>
          </a:p>
          <a:p>
            <a:r>
              <a:rPr lang="en-GB" dirty="0" err="1">
                <a:latin typeface="Courier New" panose="02070309020205020404" pitchFamily="49" charset="0"/>
                <a:cs typeface="Courier New" panose="02070309020205020404" pitchFamily="49" charset="0"/>
              </a:rPr>
              <a:t>LocationManager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getAllProviders</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p:txBody>
      </p:sp>
      <p:cxnSp>
        <p:nvCxnSpPr>
          <p:cNvPr id="9" name="Straight Arrow Connector 8">
            <a:extLst>
              <a:ext uri="{FF2B5EF4-FFF2-40B4-BE49-F238E27FC236}">
                <a16:creationId xmlns:a16="http://schemas.microsoft.com/office/drawing/2014/main" id="{E76E065E-70A1-8346-A229-55C542BDF095}"/>
              </a:ext>
            </a:extLst>
          </p:cNvPr>
          <p:cNvCxnSpPr>
            <a:cxnSpLocks/>
          </p:cNvCxnSpPr>
          <p:nvPr/>
        </p:nvCxnSpPr>
        <p:spPr>
          <a:xfrm flipH="1" flipV="1">
            <a:off x="6283036" y="5036127"/>
            <a:ext cx="1059873" cy="5620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52C319F-4B43-8E42-853B-1AED3F534CAA}"/>
              </a:ext>
            </a:extLst>
          </p:cNvPr>
          <p:cNvCxnSpPr>
            <a:cxnSpLocks/>
          </p:cNvCxnSpPr>
          <p:nvPr/>
        </p:nvCxnSpPr>
        <p:spPr>
          <a:xfrm flipH="1" flipV="1">
            <a:off x="6188550" y="4322618"/>
            <a:ext cx="1154359" cy="12656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a16="http://schemas.microsoft.com/office/drawing/2014/main" id="{45DDAB6F-0227-EB08-6B0E-F3D6FF8082C1}"/>
              </a:ext>
            </a:extLst>
          </p:cNvPr>
          <p:cNvSpPr>
            <a:spLocks noGrp="1"/>
          </p:cNvSpPr>
          <p:nvPr>
            <p:ph type="dt" sz="half" idx="10"/>
          </p:nvPr>
        </p:nvSpPr>
        <p:spPr/>
        <p:txBody>
          <a:bodyPr/>
          <a:lstStyle/>
          <a:p>
            <a:r>
              <a:rPr lang="en-US" altLang="zh-CN"/>
              <a:t>Permissions, Storage and Sensors</a:t>
            </a:r>
            <a:endParaRPr lang="zh-CN" altLang="en-US" dirty="0"/>
          </a:p>
        </p:txBody>
      </p:sp>
      <p:sp>
        <p:nvSpPr>
          <p:cNvPr id="8" name="灯片编号占位符 7">
            <a:extLst>
              <a:ext uri="{FF2B5EF4-FFF2-40B4-BE49-F238E27FC236}">
                <a16:creationId xmlns:a16="http://schemas.microsoft.com/office/drawing/2014/main" id="{0C284932-D0DA-12BA-9FDE-01D114390BD0}"/>
              </a:ext>
            </a:extLst>
          </p:cNvPr>
          <p:cNvSpPr>
            <a:spLocks noGrp="1"/>
          </p:cNvSpPr>
          <p:nvPr>
            <p:ph type="sldNum" sz="quarter" idx="12"/>
          </p:nvPr>
        </p:nvSpPr>
        <p:spPr/>
        <p:txBody>
          <a:bodyPr/>
          <a:lstStyle/>
          <a:p>
            <a:fld id="{A52006E8-1235-4E0F-9686-F62A88C7645C}" type="slidenum">
              <a:rPr lang="zh-CN" altLang="en-US" smtClean="0"/>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Location Class</a:t>
            </a:r>
          </a:p>
        </p:txBody>
      </p:sp>
      <p:sp>
        <p:nvSpPr>
          <p:cNvPr id="3" name="Content Placeholder 2"/>
          <p:cNvSpPr>
            <a:spLocks noGrp="1"/>
          </p:cNvSpPr>
          <p:nvPr>
            <p:ph idx="1"/>
          </p:nvPr>
        </p:nvSpPr>
        <p:spPr/>
        <p:txBody>
          <a:bodyPr>
            <a:normAutofit/>
          </a:bodyPr>
          <a:lstStyle/>
          <a:p>
            <a:r>
              <a:rPr lang="en-US" dirty="0"/>
              <a:t>It’s a data class representing a geographic location.</a:t>
            </a:r>
          </a:p>
          <a:p>
            <a:pPr lvl="1"/>
            <a:r>
              <a:rPr lang="en-US" dirty="0" err="1">
                <a:latin typeface="Courier New" panose="02070309020205020404" pitchFamily="49" charset="0"/>
                <a:cs typeface="Courier New" panose="02070309020205020404" pitchFamily="49" charset="0"/>
              </a:rPr>
              <a:t>getLatitude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getLongitude</a:t>
            </a:r>
            <a:r>
              <a:rPr lang="en-US" dirty="0">
                <a:latin typeface="Courier New" panose="02070309020205020404" pitchFamily="49" charset="0"/>
                <a:cs typeface="Courier New" panose="02070309020205020404" pitchFamily="49" charset="0"/>
              </a:rPr>
              <a:t>()</a:t>
            </a:r>
            <a:r>
              <a:rPr lang="en-US" dirty="0"/>
              <a:t> </a:t>
            </a:r>
          </a:p>
          <a:p>
            <a:pPr lvl="1"/>
            <a:r>
              <a:rPr lang="en-US" dirty="0" err="1">
                <a:latin typeface="Courier New" panose="02070309020205020404" pitchFamily="49" charset="0"/>
                <a:cs typeface="Courier New" panose="02070309020205020404" pitchFamily="49" charset="0"/>
              </a:rPr>
              <a:t>getAltitude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getSpeed</a:t>
            </a:r>
            <a:r>
              <a:rPr lang="en-US" dirty="0">
                <a:latin typeface="Courier New" panose="02070309020205020404" pitchFamily="49" charset="0"/>
                <a:cs typeface="Courier New" panose="02070309020205020404" pitchFamily="49" charset="0"/>
              </a:rPr>
              <a:t>()</a:t>
            </a:r>
          </a:p>
          <a:p>
            <a:pPr lvl="1"/>
            <a:endParaRPr lang="en-US" dirty="0"/>
          </a:p>
          <a:p>
            <a:pPr lvl="1"/>
            <a:endParaRPr lang="en-US" dirty="0"/>
          </a:p>
          <a:p>
            <a:pPr lvl="1"/>
            <a:r>
              <a:rPr lang="en-US" dirty="0" err="1">
                <a:latin typeface="Courier New" panose="02070309020205020404" pitchFamily="49" charset="0"/>
                <a:cs typeface="Courier New" panose="02070309020205020404" pitchFamily="49" charset="0"/>
              </a:rPr>
              <a:t>getAccuracy</a:t>
            </a:r>
            <a:r>
              <a:rPr lang="en-US" dirty="0">
                <a:latin typeface="Courier New" panose="02070309020205020404" pitchFamily="49" charset="0"/>
                <a:cs typeface="Courier New" panose="02070309020205020404" pitchFamily="49" charset="0"/>
              </a:rPr>
              <a:t>()</a:t>
            </a:r>
          </a:p>
          <a:p>
            <a:pPr lvl="2"/>
            <a:r>
              <a:rPr lang="en-US" dirty="0"/>
              <a:t>Get the estimated accuracy of this location, in meters. </a:t>
            </a:r>
          </a:p>
          <a:p>
            <a:pPr lvl="1"/>
            <a:endParaRPr lang="en-US" dirty="0"/>
          </a:p>
          <a:p>
            <a:r>
              <a:rPr lang="en-US" dirty="0"/>
              <a:t>Check the API for details.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490" y="1681928"/>
            <a:ext cx="4078061" cy="212664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2235" y="3985319"/>
            <a:ext cx="2248830" cy="2155129"/>
          </a:xfrm>
          <a:prstGeom prst="rect">
            <a:avLst/>
          </a:prstGeom>
          <a:effectLst>
            <a:outerShdw blurRad="63500" sx="102000" sy="102000" algn="ctr" rotWithShape="0">
              <a:prstClr val="black">
                <a:alpha val="40000"/>
              </a:prstClr>
            </a:outerShdw>
          </a:effectLst>
        </p:spPr>
      </p:pic>
      <p:sp>
        <p:nvSpPr>
          <p:cNvPr id="4" name="日期占位符 3">
            <a:extLst>
              <a:ext uri="{FF2B5EF4-FFF2-40B4-BE49-F238E27FC236}">
                <a16:creationId xmlns:a16="http://schemas.microsoft.com/office/drawing/2014/main" id="{54ED0C61-F2A2-7483-2C79-6A08A75C1B0D}"/>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CA265D49-8DF4-50F0-6781-83F91F10AB46}"/>
              </a:ext>
            </a:extLst>
          </p:cNvPr>
          <p:cNvSpPr>
            <a:spLocks noGrp="1"/>
          </p:cNvSpPr>
          <p:nvPr>
            <p:ph type="sldNum" sz="quarter" idx="12"/>
          </p:nvPr>
        </p:nvSpPr>
        <p:spPr/>
        <p:txBody>
          <a:bodyPr/>
          <a:lstStyle/>
          <a:p>
            <a:fld id="{A52006E8-1235-4E0F-9686-F62A88C7645C}" type="slidenum">
              <a:rPr lang="zh-CN" altLang="en-US" smtClean="0"/>
              <a:pPr/>
              <a:t>46</a:t>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3: Configure Activity</a:t>
            </a:r>
          </a:p>
        </p:txBody>
      </p:sp>
      <p:sp>
        <p:nvSpPr>
          <p:cNvPr id="3" name="Rectangle 1"/>
          <p:cNvSpPr>
            <a:spLocks noChangeArrowheads="1"/>
          </p:cNvSpPr>
          <p:nvPr/>
        </p:nvSpPr>
        <p:spPr bwMode="auto">
          <a:xfrm>
            <a:off x="395287" y="1505286"/>
            <a:ext cx="8353426" cy="4031873"/>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protected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onCreate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(Bundle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savedInstanceState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methodChoice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findViewById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R.id.</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locationMethod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final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LocationActivity.</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this</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.getSystemService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Context.</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LOCATION_SERVICE</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methodChoice.</a:t>
            </a:r>
            <a:r>
              <a:rPr kumimoji="0" lang="en-US" altLang="en-US" sz="1600" b="0" i="0" u="none" strike="noStrike" cap="none" normalizeH="0" baseline="0" dirty="0" err="1">
                <a:ln>
                  <a:noFill/>
                </a:ln>
                <a:solidFill>
                  <a:srgbClr val="FF0000"/>
                </a:solidFill>
                <a:effectLst/>
                <a:latin typeface="Consolas" panose="020B0609020204030204" pitchFamily="49" charset="0"/>
                <a:ea typeface="Consolas" panose="020B0609020204030204" pitchFamily="49" charset="0"/>
              </a:rPr>
              <a:t>setOnCheckedChangeListener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new</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b="1" dirty="0">
                <a:solidFill>
                  <a:srgbClr val="00008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effectLst/>
                <a:latin typeface="Consolas" panose="020B0609020204030204" pitchFamily="49" charset="0"/>
                <a:ea typeface="Consolas" panose="020B0609020204030204" pitchFamily="49" charset="0"/>
              </a:rPr>
              <a:t>RadioGroup.OnCheckedChangeListener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onCheckedChanged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int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4" name="TextBox 3"/>
          <p:cNvSpPr txBox="1"/>
          <p:nvPr/>
        </p:nvSpPr>
        <p:spPr>
          <a:xfrm>
            <a:off x="1410632" y="4322118"/>
            <a:ext cx="1837811" cy="369332"/>
          </a:xfrm>
          <a:prstGeom prst="rect">
            <a:avLst/>
          </a:prstGeom>
          <a:solidFill>
            <a:schemeClr val="accent4">
              <a:lumMod val="20000"/>
              <a:lumOff val="80000"/>
            </a:schemeClr>
          </a:solidFill>
          <a:ln>
            <a:solidFill>
              <a:schemeClr val="accent1"/>
            </a:solidFill>
          </a:ln>
        </p:spPr>
        <p:txBody>
          <a:bodyPr wrap="none" rtlCol="0">
            <a:spAutoFit/>
          </a:bodyPr>
          <a:lstStyle/>
          <a:p>
            <a:r>
              <a:rPr lang="en-GB" dirty="0"/>
              <a:t>See the next slide</a:t>
            </a:r>
          </a:p>
        </p:txBody>
      </p:sp>
      <p:sp>
        <p:nvSpPr>
          <p:cNvPr id="5" name="日期占位符 4">
            <a:extLst>
              <a:ext uri="{FF2B5EF4-FFF2-40B4-BE49-F238E27FC236}">
                <a16:creationId xmlns:a16="http://schemas.microsoft.com/office/drawing/2014/main" id="{2ED2D7DD-EB83-096F-712A-3241591A1A77}"/>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184F08F0-5845-D1AF-EC51-DF5FC18A58E0}"/>
              </a:ext>
            </a:extLst>
          </p:cNvPr>
          <p:cNvSpPr>
            <a:spLocks noGrp="1"/>
          </p:cNvSpPr>
          <p:nvPr>
            <p:ph type="sldNum" sz="quarter" idx="12"/>
          </p:nvPr>
        </p:nvSpPr>
        <p:spPr/>
        <p:txBody>
          <a:bodyPr/>
          <a:lstStyle/>
          <a:p>
            <a:fld id="{A52006E8-1235-4E0F-9686-F62A88C7645C}" type="slidenum">
              <a:rPr lang="zh-CN" altLang="en-US" smtClean="0"/>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4: Register </a:t>
            </a:r>
            <a:r>
              <a:rPr lang="en-GB" dirty="0" err="1"/>
              <a:t>Callback</a:t>
            </a:r>
            <a:r>
              <a:rPr lang="en-GB" dirty="0"/>
              <a:t> Class </a:t>
            </a:r>
          </a:p>
        </p:txBody>
      </p:sp>
      <p:sp>
        <p:nvSpPr>
          <p:cNvPr id="3" name="Rectangle 1"/>
          <p:cNvSpPr>
            <a:spLocks noChangeArrowheads="1"/>
          </p:cNvSpPr>
          <p:nvPr/>
        </p:nvSpPr>
        <p:spPr bwMode="auto">
          <a:xfrm>
            <a:off x="510949" y="1458581"/>
            <a:ext cx="8004401" cy="4524315"/>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t>@Override</a:t>
            </a:r>
            <a:br>
              <a:rPr kumimoji="0" lang="en-US" altLang="en-US" sz="1600" b="0" i="0" u="none" strike="noStrike" cap="none" normalizeH="0" baseline="0" dirty="0">
                <a:ln>
                  <a:noFill/>
                </a:ln>
                <a:solidFill>
                  <a:srgbClr val="808000"/>
                </a:solidFill>
                <a:effectLst/>
                <a:latin typeface="Consolas" panose="020B0609020204030204" pitchFamily="49" charset="0"/>
                <a:ea typeface="Consolas" panose="020B0609020204030204" pitchFamily="49" charset="0"/>
              </a:rPr>
            </a:b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public void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onCheckedChanged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radioGroup</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err="1">
                <a:ln>
                  <a:noFill/>
                </a:ln>
                <a:solidFill>
                  <a:srgbClr val="000080"/>
                </a:solidFill>
                <a:effectLst/>
                <a:latin typeface="Consolas" panose="020B0609020204030204" pitchFamily="49" charset="0"/>
                <a:ea typeface="Consolas" panose="020B0609020204030204" pitchFamily="49" charset="0"/>
              </a:rPr>
              <a:t>int</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if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radio1</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.getId()) {</a:t>
            </a:r>
            <a:b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br>
            <a:r>
              <a:rPr kumimoji="0" lang="en-US" altLang="en-US" sz="1600" b="0" i="1" u="none" strike="noStrike" cap="none" normalizeH="0" baseline="0" dirty="0">
                <a:ln>
                  <a:noFill/>
                </a:ln>
                <a:solidFill>
                  <a:srgbClr val="80808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try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.requestLocationUpdates</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NETWORK_PROVIDER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catch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SecurityException</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e) { ...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else if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i</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radio2</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.getId())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try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.requestLocationUpdates</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r>
              <a:rPr lang="en-US" altLang="en-US" sz="1600" dirty="0">
                <a:solidFill>
                  <a:srgbClr val="000000"/>
                </a:solidFill>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GPS_PROVIDER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catch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SecurityException</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e) { ...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1" i="0" u="none" strike="noStrike" cap="none" normalizeH="0" baseline="0" dirty="0">
                <a:ln>
                  <a:noFill/>
                </a:ln>
                <a:solidFill>
                  <a:srgbClr val="000080"/>
                </a:solidFill>
                <a:effectLst/>
                <a:latin typeface="Consolas" panose="020B0609020204030204" pitchFamily="49" charset="0"/>
                <a:ea typeface="Consolas" panose="020B0609020204030204" pitchFamily="49" charset="0"/>
              </a:rPr>
              <a:t>else </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locationManager</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.removeUpdates</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tv</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TextView</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findViewById</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R.id.</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locationLabel</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tv.setText</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1" i="0" u="none" strike="noStrike" cap="none" normalizeH="0" baseline="0" dirty="0">
                <a:ln>
                  <a:noFill/>
                </a:ln>
                <a:solidFill>
                  <a:srgbClr val="008000"/>
                </a:solidFill>
                <a:effectLst/>
                <a:latin typeface="Consolas" panose="020B0609020204030204" pitchFamily="49" charset="0"/>
                <a:ea typeface="Consolas" panose="020B0609020204030204" pitchFamily="49" charset="0"/>
              </a:rPr>
              <a:t>"Location Service OFF"</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b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b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EA6B60A-B9A7-4A43-A1BB-4E30E16EDC72}"/>
              </a:ext>
            </a:extLst>
          </p:cNvPr>
          <p:cNvSpPr txBox="1"/>
          <p:nvPr/>
        </p:nvSpPr>
        <p:spPr>
          <a:xfrm>
            <a:off x="5115223" y="3319874"/>
            <a:ext cx="3823739" cy="369332"/>
          </a:xfrm>
          <a:prstGeom prst="rect">
            <a:avLst/>
          </a:prstGeom>
          <a:solidFill>
            <a:schemeClr val="bg2"/>
          </a:solidFill>
          <a:ln>
            <a:solidFill>
              <a:schemeClr val="accent1"/>
            </a:solidFill>
          </a:ln>
        </p:spPr>
        <p:txBody>
          <a:bodyPr wrap="none" rtlCol="0">
            <a:spAutoFit/>
          </a:bodyPr>
          <a:lstStyle/>
          <a:p>
            <a:r>
              <a:rPr lang="en-GB" dirty="0"/>
              <a:t>Happens when permission not granted</a:t>
            </a:r>
          </a:p>
        </p:txBody>
      </p:sp>
      <p:cxnSp>
        <p:nvCxnSpPr>
          <p:cNvPr id="7" name="Straight Arrow Connector 6">
            <a:extLst>
              <a:ext uri="{FF2B5EF4-FFF2-40B4-BE49-F238E27FC236}">
                <a16:creationId xmlns:a16="http://schemas.microsoft.com/office/drawing/2014/main" id="{D59DD8CC-E5E7-3B4C-9D76-6E1D42D5D379}"/>
              </a:ext>
            </a:extLst>
          </p:cNvPr>
          <p:cNvCxnSpPr/>
          <p:nvPr/>
        </p:nvCxnSpPr>
        <p:spPr>
          <a:xfrm flipH="1" flipV="1">
            <a:off x="5648267" y="3157834"/>
            <a:ext cx="346842" cy="162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390AF13F-C0E8-6144-A0F8-FCDE135FCC88}"/>
              </a:ext>
            </a:extLst>
          </p:cNvPr>
          <p:cNvCxnSpPr>
            <a:cxnSpLocks/>
          </p:cNvCxnSpPr>
          <p:nvPr/>
        </p:nvCxnSpPr>
        <p:spPr>
          <a:xfrm rot="10800000" flipV="1">
            <a:off x="5648268" y="3694410"/>
            <a:ext cx="2364829" cy="657144"/>
          </a:xfrm>
          <a:prstGeom prst="bentConnector3">
            <a:avLst>
              <a:gd name="adj1" fmla="val -384"/>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6C9F0350-CAFF-A3A0-87CF-2987370BA531}"/>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4BFF3996-E184-FF7B-4D27-788CAB99919C}"/>
              </a:ext>
            </a:extLst>
          </p:cNvPr>
          <p:cNvSpPr>
            <a:spLocks noGrp="1"/>
          </p:cNvSpPr>
          <p:nvPr>
            <p:ph type="sldNum" sz="quarter" idx="12"/>
          </p:nvPr>
        </p:nvSpPr>
        <p:spPr/>
        <p:txBody>
          <a:bodyPr/>
          <a:lstStyle/>
          <a:p>
            <a:fld id="{A52006E8-1235-4E0F-9686-F62A88C7645C}" type="slidenum">
              <a:rPr lang="zh-CN" altLang="en-US" smtClean="0"/>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797" y="1059187"/>
            <a:ext cx="2657474" cy="923330"/>
          </a:xfrm>
          <a:prstGeom prst="rect">
            <a:avLst/>
          </a:prstGeom>
          <a:solidFill>
            <a:schemeClr val="accent4">
              <a:lumMod val="20000"/>
              <a:lumOff val="80000"/>
            </a:schemeClr>
          </a:solidFill>
          <a:ln w="25400">
            <a:solidFill>
              <a:schemeClr val="accent1"/>
            </a:solidFill>
          </a:ln>
        </p:spPr>
        <p:txBody>
          <a:bodyPr wrap="square">
            <a:spAutoFit/>
          </a:bodyPr>
          <a:lstStyle/>
          <a:p>
            <a:r>
              <a:rPr lang="en-US" dirty="0">
                <a:solidFill>
                  <a:srgbClr val="000000"/>
                </a:solidFill>
                <a:latin typeface="Arial" panose="020B0604020202020204" pitchFamily="34" charset="0"/>
              </a:rPr>
              <a:t>minimum time interval between location updates, in milliseconds</a:t>
            </a:r>
            <a:endParaRPr lang="en-GB" dirty="0"/>
          </a:p>
        </p:txBody>
      </p:sp>
      <p:sp>
        <p:nvSpPr>
          <p:cNvPr id="4" name="Rectangle 3"/>
          <p:cNvSpPr/>
          <p:nvPr/>
        </p:nvSpPr>
        <p:spPr>
          <a:xfrm>
            <a:off x="6166073" y="1059187"/>
            <a:ext cx="2290083" cy="923330"/>
          </a:xfrm>
          <a:prstGeom prst="rect">
            <a:avLst/>
          </a:prstGeom>
          <a:solidFill>
            <a:schemeClr val="accent4">
              <a:lumMod val="20000"/>
              <a:lumOff val="80000"/>
            </a:schemeClr>
          </a:solidFill>
          <a:ln w="25400">
            <a:solidFill>
              <a:schemeClr val="accent1"/>
            </a:solidFill>
          </a:ln>
        </p:spPr>
        <p:txBody>
          <a:bodyPr wrap="square">
            <a:spAutoFit/>
          </a:bodyPr>
          <a:lstStyle/>
          <a:p>
            <a:r>
              <a:rPr lang="en-US" dirty="0">
                <a:solidFill>
                  <a:srgbClr val="000000"/>
                </a:solidFill>
                <a:latin typeface="Arial" panose="020B0604020202020204" pitchFamily="34" charset="0"/>
              </a:rPr>
              <a:t>minimum distance between location updates, in meters</a:t>
            </a:r>
            <a:endParaRPr lang="en-GB" dirty="0"/>
          </a:p>
        </p:txBody>
      </p:sp>
      <p:sp>
        <p:nvSpPr>
          <p:cNvPr id="5" name="Rectangle 4"/>
          <p:cNvSpPr/>
          <p:nvPr/>
        </p:nvSpPr>
        <p:spPr>
          <a:xfrm>
            <a:off x="5179462" y="3407921"/>
            <a:ext cx="3928056" cy="1200329"/>
          </a:xfrm>
          <a:prstGeom prst="rect">
            <a:avLst/>
          </a:prstGeom>
          <a:solidFill>
            <a:schemeClr val="accent4">
              <a:lumMod val="20000"/>
              <a:lumOff val="80000"/>
            </a:schemeClr>
          </a:solidFill>
          <a:ln w="25400">
            <a:solidFill>
              <a:schemeClr val="accent1"/>
            </a:solidFill>
          </a:ln>
        </p:spPr>
        <p:txBody>
          <a:bodyPr wrap="square">
            <a:spAutoFit/>
          </a:bodyPr>
          <a:lstStyle/>
          <a:p>
            <a:r>
              <a:rPr lang="en-US" dirty="0">
                <a:solidFill>
                  <a:srgbClr val="000000"/>
                </a:solidFill>
                <a:latin typeface="Arial" panose="020B0604020202020204" pitchFamily="34" charset="0"/>
              </a:rPr>
              <a:t>a </a:t>
            </a:r>
            <a:r>
              <a:rPr lang="en-US" dirty="0" err="1">
                <a:solidFill>
                  <a:srgbClr val="000000"/>
                </a:solidFill>
                <a:latin typeface="Courier New" panose="02070309020205020404" pitchFamily="49" charset="0"/>
                <a:cs typeface="Courier New" panose="02070309020205020404" pitchFamily="49" charset="0"/>
              </a:rPr>
              <a:t>LocationListener</a:t>
            </a:r>
            <a:r>
              <a:rPr lang="en-US" dirty="0">
                <a:solidFill>
                  <a:srgbClr val="000000"/>
                </a:solidFill>
                <a:latin typeface="Arial" panose="020B0604020202020204" pitchFamily="34" charset="0"/>
              </a:rPr>
              <a:t> whose </a:t>
            </a:r>
            <a:r>
              <a:rPr lang="en-US" dirty="0" err="1">
                <a:solidFill>
                  <a:srgbClr val="000000"/>
                </a:solidFill>
                <a:latin typeface="Courier New" panose="02070309020205020404" pitchFamily="49" charset="0"/>
                <a:cs typeface="Courier New" panose="02070309020205020404" pitchFamily="49" charset="0"/>
              </a:rPr>
              <a:t>onLocationChanged</a:t>
            </a:r>
            <a:r>
              <a:rPr lang="en-US" dirty="0">
                <a:solidFill>
                  <a:srgbClr val="000000"/>
                </a:solidFill>
                <a:latin typeface="Courier New" panose="02070309020205020404" pitchFamily="49" charset="0"/>
                <a:cs typeface="Courier New" panose="02070309020205020404" pitchFamily="49" charset="0"/>
              </a:rPr>
              <a:t>(Location)</a:t>
            </a:r>
            <a:r>
              <a:rPr lang="en-US" dirty="0">
                <a:solidFill>
                  <a:srgbClr val="000000"/>
                </a:solidFill>
                <a:latin typeface="Arial" panose="020B0604020202020204" pitchFamily="34" charset="0"/>
              </a:rPr>
              <a:t> method will be called for each location update</a:t>
            </a:r>
            <a:endParaRPr lang="en-GB" dirty="0"/>
          </a:p>
        </p:txBody>
      </p:sp>
      <p:sp>
        <p:nvSpPr>
          <p:cNvPr id="6" name="Rectangle 5"/>
          <p:cNvSpPr/>
          <p:nvPr/>
        </p:nvSpPr>
        <p:spPr>
          <a:xfrm>
            <a:off x="279365" y="3407921"/>
            <a:ext cx="4576083" cy="923330"/>
          </a:xfrm>
          <a:prstGeom prst="rect">
            <a:avLst/>
          </a:prstGeom>
          <a:solidFill>
            <a:schemeClr val="accent4">
              <a:lumMod val="20000"/>
              <a:lumOff val="80000"/>
            </a:schemeClr>
          </a:solidFill>
          <a:ln w="25400">
            <a:solidFill>
              <a:schemeClr val="accent1"/>
            </a:solidFill>
          </a:ln>
        </p:spPr>
        <p:txBody>
          <a:bodyPr wrap="square">
            <a:spAutoFit/>
          </a:bodyPr>
          <a:lstStyle/>
          <a:p>
            <a:r>
              <a:rPr lang="en-US" dirty="0">
                <a:solidFill>
                  <a:srgbClr val="000000"/>
                </a:solidFill>
                <a:latin typeface="Arial" panose="020B0604020202020204" pitchFamily="34" charset="0"/>
              </a:rPr>
              <a:t>The type of location service:</a:t>
            </a:r>
          </a:p>
          <a:p>
            <a:r>
              <a:rPr lang="en-GB" dirty="0" err="1">
                <a:latin typeface="Courier New" panose="02070309020205020404" pitchFamily="49" charset="0"/>
                <a:cs typeface="Courier New" panose="02070309020205020404" pitchFamily="49" charset="0"/>
              </a:rPr>
              <a:t>LocationManager.NETWORK_PROVIDER</a:t>
            </a:r>
            <a:endParaRPr lang="en-GB" dirty="0">
              <a:latin typeface="Courier New" panose="02070309020205020404" pitchFamily="49" charset="0"/>
              <a:cs typeface="Courier New" panose="02070309020205020404" pitchFamily="49" charset="0"/>
            </a:endParaRPr>
          </a:p>
          <a:p>
            <a:r>
              <a:rPr lang="en-GB" dirty="0" err="1">
                <a:latin typeface="Courier New" panose="02070309020205020404" pitchFamily="49" charset="0"/>
                <a:cs typeface="Courier New" panose="02070309020205020404" pitchFamily="49" charset="0"/>
              </a:rPr>
              <a:t>LocationManager.GPS_PROVIDER</a:t>
            </a:r>
            <a:endParaRPr lang="en-US" dirty="0">
              <a:solidFill>
                <a:srgbClr val="000000"/>
              </a:solidFill>
              <a:latin typeface="Courier New" panose="02070309020205020404" pitchFamily="49" charset="0"/>
              <a:cs typeface="Courier New" panose="02070309020205020404" pitchFamily="49" charset="0"/>
            </a:endParaRPr>
          </a:p>
        </p:txBody>
      </p:sp>
      <p:sp>
        <p:nvSpPr>
          <p:cNvPr id="7" name="Rectangle 1"/>
          <p:cNvSpPr>
            <a:spLocks noChangeArrowheads="1"/>
          </p:cNvSpPr>
          <p:nvPr/>
        </p:nvSpPr>
        <p:spPr bwMode="auto">
          <a:xfrm>
            <a:off x="424815" y="2308543"/>
            <a:ext cx="8319135" cy="337185"/>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requestLocationUpdates</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NETWORK_PROVIDER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ea typeface="Consolas" panose="020B0609020204030204" pitchFamily="49" charset="0"/>
              </a:rPr>
              <a:t>0</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a:t>
            </a:r>
            <a:r>
              <a:rPr kumimoji="0" lang="en-US" altLang="en-US" sz="1600" b="1" i="0" u="none" strike="noStrike" cap="none" normalizeH="0" baseline="0" dirty="0">
                <a:ln>
                  <a:noFill/>
                </a:ln>
                <a:solidFill>
                  <a:srgbClr val="660E7A"/>
                </a:solidFill>
                <a:effectLst/>
                <a:latin typeface="Consolas" panose="020B0609020204030204" pitchFamily="49" charset="0"/>
                <a:ea typeface="Consolas" panose="020B0609020204030204" pitchFamily="49" charset="0"/>
              </a:rPr>
              <a:t>listener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cxnSp>
        <p:nvCxnSpPr>
          <p:cNvPr id="9" name="Straight Arrow Connector 8"/>
          <p:cNvCxnSpPr>
            <a:stCxn id="6" idx="0"/>
          </p:cNvCxnSpPr>
          <p:nvPr/>
        </p:nvCxnSpPr>
        <p:spPr>
          <a:xfrm flipV="1">
            <a:off x="2567407" y="2699271"/>
            <a:ext cx="667430" cy="7086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25114" y="1982517"/>
            <a:ext cx="1877787" cy="4341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311115" y="1974413"/>
            <a:ext cx="4082" cy="3863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5" idx="0"/>
          </p:cNvCxnSpPr>
          <p:nvPr/>
        </p:nvCxnSpPr>
        <p:spPr>
          <a:xfrm flipV="1">
            <a:off x="7143490" y="2699271"/>
            <a:ext cx="533665" cy="7086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DEEA40F1-4FA7-DB78-DC52-FAA23CDBE085}"/>
              </a:ext>
            </a:extLst>
          </p:cNvPr>
          <p:cNvSpPr>
            <a:spLocks noGrp="1"/>
          </p:cNvSpPr>
          <p:nvPr>
            <p:ph type="dt" sz="half" idx="10"/>
          </p:nvPr>
        </p:nvSpPr>
        <p:spPr/>
        <p:txBody>
          <a:bodyPr/>
          <a:lstStyle/>
          <a:p>
            <a:r>
              <a:rPr lang="en-US" altLang="zh-CN"/>
              <a:t>Permissions, Storage and Sensors</a:t>
            </a:r>
            <a:endParaRPr lang="zh-CN" altLang="en-US" dirty="0"/>
          </a:p>
        </p:txBody>
      </p:sp>
      <p:sp>
        <p:nvSpPr>
          <p:cNvPr id="8" name="灯片编号占位符 7">
            <a:extLst>
              <a:ext uri="{FF2B5EF4-FFF2-40B4-BE49-F238E27FC236}">
                <a16:creationId xmlns:a16="http://schemas.microsoft.com/office/drawing/2014/main" id="{6FCFC3BF-F532-3D34-8C00-CB033C8364A2}"/>
              </a:ext>
            </a:extLst>
          </p:cNvPr>
          <p:cNvSpPr>
            <a:spLocks noGrp="1"/>
          </p:cNvSpPr>
          <p:nvPr>
            <p:ph type="sldNum" sz="quarter" idx="12"/>
          </p:nvPr>
        </p:nvSpPr>
        <p:spPr/>
        <p:txBody>
          <a:bodyPr/>
          <a:lstStyle/>
          <a:p>
            <a:fld id="{A52006E8-1235-4E0F-9686-F62A88C7645C}" type="slidenum">
              <a:rPr lang="zh-CN" altLang="en-US" smtClean="0"/>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Permissions</a:t>
            </a:r>
          </a:p>
        </p:txBody>
      </p:sp>
      <p:sp>
        <p:nvSpPr>
          <p:cNvPr id="3" name="Content Placeholder 2"/>
          <p:cNvSpPr>
            <a:spLocks noGrp="1"/>
          </p:cNvSpPr>
          <p:nvPr>
            <p:ph idx="1"/>
          </p:nvPr>
        </p:nvSpPr>
        <p:spPr/>
        <p:txBody>
          <a:bodyPr>
            <a:normAutofit/>
          </a:bodyPr>
          <a:lstStyle/>
          <a:p>
            <a:r>
              <a:rPr lang="en-US" dirty="0"/>
              <a:t>Permissions are declared inside </a:t>
            </a:r>
            <a:r>
              <a:rPr lang="en-US" dirty="0" err="1"/>
              <a:t>AndroidManifest</a:t>
            </a:r>
            <a:r>
              <a:rPr lang="en-US" dirty="0"/>
              <a:t> XML using </a:t>
            </a:r>
            <a:r>
              <a:rPr lang="en-US" altLang="zh-CN" b="1" dirty="0"/>
              <a:t>&lt;uses-permissions&gt;</a:t>
            </a:r>
            <a:r>
              <a:rPr lang="en-US" altLang="zh-CN" dirty="0"/>
              <a:t> blocks.</a:t>
            </a:r>
          </a:p>
          <a:p>
            <a:pPr lvl="1"/>
            <a:r>
              <a:rPr lang="en-US" altLang="zh-CN" dirty="0"/>
              <a:t>Each block declares one permission.</a:t>
            </a:r>
          </a:p>
          <a:p>
            <a:pPr lvl="1"/>
            <a:r>
              <a:rPr lang="en-US" dirty="0"/>
              <a:t>One can declare several  permissions.</a:t>
            </a:r>
          </a:p>
          <a:p>
            <a:r>
              <a:rPr lang="en-US" dirty="0"/>
              <a:t>E.g., Monitoring incoming SMS messages + sending SMS.</a:t>
            </a:r>
          </a:p>
          <a:p>
            <a:endParaRPr lang="en-US" dirty="0"/>
          </a:p>
          <a:p>
            <a:endParaRPr lang="en-US" dirty="0"/>
          </a:p>
          <a:p>
            <a:endParaRPr lang="en-US" dirty="0"/>
          </a:p>
          <a:p>
            <a:endParaRPr lang="en-US" dirty="0"/>
          </a:p>
        </p:txBody>
      </p:sp>
      <p:sp>
        <p:nvSpPr>
          <p:cNvPr id="4" name="Rectangle 1"/>
          <p:cNvSpPr>
            <a:spLocks noChangeArrowheads="1"/>
          </p:cNvSpPr>
          <p:nvPr/>
        </p:nvSpPr>
        <p:spPr bwMode="auto">
          <a:xfrm>
            <a:off x="628650" y="4804122"/>
            <a:ext cx="7661312" cy="1261884"/>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ea typeface="Fira Code Retina"/>
              </a:rPr>
              <a:t>&lt;</a:t>
            </a:r>
            <a:r>
              <a:rPr kumimoji="0" lang="en-US" altLang="en-US" sz="1900" b="1" i="0" u="none" strike="noStrike" cap="none" normalizeH="0" baseline="0" dirty="0">
                <a:ln>
                  <a:noFill/>
                </a:ln>
                <a:solidFill>
                  <a:srgbClr val="000080"/>
                </a:solidFill>
                <a:effectLst/>
                <a:ea typeface="Fira Code Retina"/>
              </a:rPr>
              <a:t>manifest </a:t>
            </a:r>
            <a:r>
              <a:rPr kumimoji="0" lang="en-US" altLang="en-US" sz="1900" b="1" i="0" u="none" strike="noStrike" cap="none" normalizeH="0" baseline="0" dirty="0" err="1">
                <a:ln>
                  <a:noFill/>
                </a:ln>
                <a:solidFill>
                  <a:srgbClr val="0000FF"/>
                </a:solidFill>
                <a:effectLst/>
                <a:ea typeface="Fira Code Retina"/>
              </a:rPr>
              <a:t>xmlns:</a:t>
            </a:r>
            <a:r>
              <a:rPr kumimoji="0" lang="en-US" altLang="en-US" sz="1900" b="1" i="0" u="none" strike="noStrike" cap="none" normalizeH="0" baseline="0" dirty="0" err="1">
                <a:ln>
                  <a:noFill/>
                </a:ln>
                <a:solidFill>
                  <a:srgbClr val="660E7A"/>
                </a:solidFill>
                <a:effectLst/>
                <a:ea typeface="Fira Code Retina"/>
              </a:rPr>
              <a:t>android</a:t>
            </a:r>
            <a:r>
              <a:rPr kumimoji="0" lang="en-US" altLang="en-US" sz="1900" b="1" i="0" u="none" strike="noStrike" cap="none" normalizeH="0" baseline="0" dirty="0">
                <a:ln>
                  <a:noFill/>
                </a:ln>
                <a:solidFill>
                  <a:srgbClr val="008000"/>
                </a:solidFill>
                <a:effectLst/>
                <a:ea typeface="Fira Code Retina"/>
              </a:rPr>
              <a:t>="http://schemas.android.com/</a:t>
            </a:r>
            <a:r>
              <a:rPr kumimoji="0" lang="en-US" altLang="en-US" sz="1900" b="1" i="0" u="none" strike="noStrike" cap="none" normalizeH="0" baseline="0" dirty="0" err="1">
                <a:ln>
                  <a:noFill/>
                </a:ln>
                <a:solidFill>
                  <a:srgbClr val="008000"/>
                </a:solidFill>
                <a:effectLst/>
                <a:ea typeface="Fira Code Retina"/>
              </a:rPr>
              <a:t>apk</a:t>
            </a:r>
            <a:r>
              <a:rPr kumimoji="0" lang="en-US" altLang="en-US" sz="1900" b="1" i="0" u="none" strike="noStrike" cap="none" normalizeH="0" baseline="0" dirty="0">
                <a:ln>
                  <a:noFill/>
                </a:ln>
                <a:solidFill>
                  <a:srgbClr val="008000"/>
                </a:solidFill>
                <a:effectLst/>
                <a:ea typeface="Fira Code Retina"/>
              </a:rPr>
              <a:t>/res/android"</a:t>
            </a:r>
            <a:br>
              <a:rPr kumimoji="0" lang="en-US" altLang="en-US" sz="1900" b="1" i="0" u="none" strike="noStrike" cap="none" normalizeH="0" baseline="0" dirty="0">
                <a:ln>
                  <a:noFill/>
                </a:ln>
                <a:solidFill>
                  <a:srgbClr val="008000"/>
                </a:solidFill>
                <a:effectLst/>
                <a:ea typeface="Fira Code Retina"/>
              </a:rPr>
            </a:br>
            <a:r>
              <a:rPr kumimoji="0" lang="en-US" altLang="en-US" sz="1900" b="1" i="0" u="none" strike="noStrike" cap="none" normalizeH="0" baseline="0" dirty="0">
                <a:ln>
                  <a:noFill/>
                </a:ln>
                <a:solidFill>
                  <a:srgbClr val="008000"/>
                </a:solidFill>
                <a:effectLst/>
                <a:ea typeface="Fira Code Retina"/>
              </a:rPr>
              <a:t>    </a:t>
            </a:r>
            <a:r>
              <a:rPr kumimoji="0" lang="en-US" altLang="en-US" sz="1900" b="1" i="0" u="none" strike="noStrike" cap="none" normalizeH="0" baseline="0" dirty="0">
                <a:ln>
                  <a:noFill/>
                </a:ln>
                <a:solidFill>
                  <a:srgbClr val="0000FF"/>
                </a:solidFill>
                <a:effectLst/>
                <a:ea typeface="Fira Code Retina"/>
              </a:rPr>
              <a:t>package</a:t>
            </a:r>
            <a:r>
              <a:rPr kumimoji="0" lang="en-US" altLang="en-US" sz="1900" b="1" i="0" u="none" strike="noStrike" cap="none" normalizeH="0" baseline="0" dirty="0">
                <a:ln>
                  <a:noFill/>
                </a:ln>
                <a:solidFill>
                  <a:srgbClr val="008000"/>
                </a:solidFill>
                <a:effectLst/>
                <a:ea typeface="Fira Code Retina"/>
              </a:rPr>
              <a:t>="</a:t>
            </a:r>
            <a:r>
              <a:rPr kumimoji="0" lang="en-US" altLang="en-US" sz="1900" b="1" i="0" u="none" strike="noStrike" cap="none" normalizeH="0" baseline="0" dirty="0" err="1">
                <a:ln>
                  <a:noFill/>
                </a:ln>
                <a:solidFill>
                  <a:srgbClr val="008000"/>
                </a:solidFill>
                <a:effectLst/>
                <a:ea typeface="Fira Code Retina"/>
              </a:rPr>
              <a:t>cn.edu.xjtlu.testapp</a:t>
            </a:r>
            <a:r>
              <a:rPr kumimoji="0" lang="en-US" altLang="en-US" sz="1900" b="1" i="0" u="none" strike="noStrike" cap="none" normalizeH="0" baseline="0" dirty="0">
                <a:ln>
                  <a:noFill/>
                </a:ln>
                <a:solidFill>
                  <a:srgbClr val="008000"/>
                </a:solidFill>
                <a:effectLst/>
                <a:ea typeface="Fira Code Retina"/>
              </a:rPr>
              <a:t>"</a:t>
            </a:r>
            <a:r>
              <a:rPr kumimoji="0" lang="en-US" altLang="en-US" sz="1900" b="0" i="0" u="none" strike="noStrike" cap="none" normalizeH="0" baseline="0" dirty="0">
                <a:ln>
                  <a:noFill/>
                </a:ln>
                <a:solidFill>
                  <a:srgbClr val="000000"/>
                </a:solidFill>
                <a:effectLst/>
                <a:ea typeface="Fira Code Retina"/>
              </a:rPr>
              <a:t>&gt;</a:t>
            </a:r>
            <a:br>
              <a:rPr kumimoji="0" lang="en-US" altLang="en-US" sz="1900" b="0" i="0" u="none" strike="noStrike" cap="none" normalizeH="0" baseline="0" dirty="0">
                <a:ln>
                  <a:noFill/>
                </a:ln>
                <a:solidFill>
                  <a:srgbClr val="000000"/>
                </a:solidFill>
                <a:effectLst/>
                <a:ea typeface="Fira Code Retina"/>
              </a:rPr>
            </a:br>
            <a:r>
              <a:rPr kumimoji="0" lang="en-US" altLang="en-US" sz="1900" b="0" i="0" u="none" strike="noStrike" cap="none" normalizeH="0" baseline="0" dirty="0">
                <a:ln>
                  <a:noFill/>
                </a:ln>
                <a:solidFill>
                  <a:srgbClr val="000000"/>
                </a:solidFill>
                <a:effectLst/>
                <a:ea typeface="Fira Code Retina"/>
              </a:rPr>
              <a:t>    &lt;</a:t>
            </a:r>
            <a:r>
              <a:rPr kumimoji="0" lang="en-US" altLang="en-US" sz="1900" b="1" i="0" u="none" strike="noStrike" cap="none" normalizeH="0" baseline="0" dirty="0">
                <a:ln>
                  <a:noFill/>
                </a:ln>
                <a:solidFill>
                  <a:srgbClr val="000080"/>
                </a:solidFill>
                <a:effectLst/>
                <a:ea typeface="Fira Code Retina"/>
              </a:rPr>
              <a:t>uses-permission </a:t>
            </a:r>
            <a:r>
              <a:rPr kumimoji="0" lang="en-US" altLang="en-US" sz="1900" b="1" i="0" u="none" strike="noStrike" cap="none" normalizeH="0" baseline="0" dirty="0" err="1">
                <a:ln>
                  <a:noFill/>
                </a:ln>
                <a:solidFill>
                  <a:srgbClr val="660E7A"/>
                </a:solidFill>
                <a:effectLst/>
                <a:ea typeface="Fira Code Retina"/>
              </a:rPr>
              <a:t>android</a:t>
            </a:r>
            <a:r>
              <a:rPr kumimoji="0" lang="en-US" altLang="en-US" sz="1900" b="1" i="0" u="none" strike="noStrike" cap="none" normalizeH="0" baseline="0" dirty="0" err="1">
                <a:ln>
                  <a:noFill/>
                </a:ln>
                <a:solidFill>
                  <a:srgbClr val="0000FF"/>
                </a:solidFill>
                <a:effectLst/>
                <a:ea typeface="Fira Code Retina"/>
              </a:rPr>
              <a:t>:name</a:t>
            </a:r>
            <a:r>
              <a:rPr kumimoji="0" lang="en-US" altLang="en-US" sz="1900" b="1" i="0" u="none" strike="noStrike" cap="none" normalizeH="0" baseline="0" dirty="0">
                <a:ln>
                  <a:noFill/>
                </a:ln>
                <a:solidFill>
                  <a:srgbClr val="008000"/>
                </a:solidFill>
                <a:effectLst/>
                <a:ea typeface="Fira Code Retina"/>
              </a:rPr>
              <a:t>="</a:t>
            </a:r>
            <a:r>
              <a:rPr kumimoji="0" lang="en-US" altLang="en-US" sz="1900" b="1" i="0" u="none" strike="noStrike" cap="none" normalizeH="0" baseline="0" dirty="0" err="1">
                <a:ln>
                  <a:noFill/>
                </a:ln>
                <a:solidFill>
                  <a:srgbClr val="008000"/>
                </a:solidFill>
                <a:effectLst/>
                <a:ea typeface="Fira Code Retina"/>
              </a:rPr>
              <a:t>android.permission.RECEIVE_SMS</a:t>
            </a:r>
            <a:r>
              <a:rPr kumimoji="0" lang="en-US" altLang="en-US" sz="1900" b="1" i="0" u="none" strike="noStrike" cap="none" normalizeH="0" baseline="0" dirty="0">
                <a:ln>
                  <a:noFill/>
                </a:ln>
                <a:solidFill>
                  <a:srgbClr val="008000"/>
                </a:solidFill>
                <a:effectLst/>
                <a:ea typeface="Fira Code Retina"/>
              </a:rPr>
              <a:t>" </a:t>
            </a:r>
            <a:r>
              <a:rPr kumimoji="0" lang="en-US" altLang="en-US" sz="1900" b="0" i="0" u="none" strike="noStrike" cap="none" normalizeH="0" baseline="0" dirty="0">
                <a:ln>
                  <a:noFill/>
                </a:ln>
                <a:solidFill>
                  <a:srgbClr val="000000"/>
                </a:solidFill>
                <a:effectLst/>
                <a:ea typeface="Fira Code Retina"/>
              </a:rPr>
              <a:t>/&gt;</a:t>
            </a:r>
            <a:br>
              <a:rPr kumimoji="0" lang="en-US" altLang="en-US" sz="1900" b="0" i="0" u="none" strike="noStrike" cap="none" normalizeH="0" baseline="0" dirty="0">
                <a:ln>
                  <a:noFill/>
                </a:ln>
                <a:solidFill>
                  <a:srgbClr val="000000"/>
                </a:solidFill>
                <a:effectLst/>
                <a:ea typeface="Fira Code Retina"/>
              </a:rPr>
            </a:br>
            <a:r>
              <a:rPr kumimoji="0" lang="en-US" altLang="en-US" sz="1900" b="0" i="0" u="none" strike="noStrike" cap="none" normalizeH="0" baseline="0" dirty="0">
                <a:ln>
                  <a:noFill/>
                </a:ln>
                <a:solidFill>
                  <a:srgbClr val="000000"/>
                </a:solidFill>
                <a:effectLst/>
                <a:ea typeface="Fira Code Retina"/>
              </a:rPr>
              <a:t>    &lt;</a:t>
            </a:r>
            <a:r>
              <a:rPr kumimoji="0" lang="en-US" altLang="en-US" sz="1900" b="1" i="0" u="none" strike="noStrike" cap="none" normalizeH="0" baseline="0" dirty="0">
                <a:ln>
                  <a:noFill/>
                </a:ln>
                <a:solidFill>
                  <a:srgbClr val="000080"/>
                </a:solidFill>
                <a:effectLst/>
                <a:ea typeface="Fira Code Retina"/>
              </a:rPr>
              <a:t>uses-permission </a:t>
            </a:r>
            <a:r>
              <a:rPr kumimoji="0" lang="en-US" altLang="en-US" sz="1900" b="1" i="0" u="none" strike="noStrike" cap="none" normalizeH="0" baseline="0" dirty="0" err="1">
                <a:ln>
                  <a:noFill/>
                </a:ln>
                <a:solidFill>
                  <a:srgbClr val="660E7A"/>
                </a:solidFill>
                <a:effectLst/>
                <a:ea typeface="Fira Code Retina"/>
              </a:rPr>
              <a:t>android</a:t>
            </a:r>
            <a:r>
              <a:rPr kumimoji="0" lang="en-US" altLang="en-US" sz="1900" b="1" i="0" u="none" strike="noStrike" cap="none" normalizeH="0" baseline="0" dirty="0" err="1">
                <a:ln>
                  <a:noFill/>
                </a:ln>
                <a:solidFill>
                  <a:srgbClr val="0000FF"/>
                </a:solidFill>
                <a:effectLst/>
                <a:ea typeface="Fira Code Retina"/>
              </a:rPr>
              <a:t>:name</a:t>
            </a:r>
            <a:r>
              <a:rPr kumimoji="0" lang="en-US" altLang="en-US" sz="1900" b="1" i="0" u="none" strike="noStrike" cap="none" normalizeH="0" baseline="0" dirty="0">
                <a:ln>
                  <a:noFill/>
                </a:ln>
                <a:solidFill>
                  <a:srgbClr val="008000"/>
                </a:solidFill>
                <a:effectLst/>
                <a:ea typeface="Fira Code Retina"/>
              </a:rPr>
              <a:t>="</a:t>
            </a:r>
            <a:r>
              <a:rPr kumimoji="0" lang="en-US" altLang="en-US" sz="1900" b="1" i="0" u="none" strike="noStrike" cap="none" normalizeH="0" baseline="0" dirty="0" err="1">
                <a:ln>
                  <a:noFill/>
                </a:ln>
                <a:solidFill>
                  <a:srgbClr val="008000"/>
                </a:solidFill>
                <a:effectLst/>
                <a:ea typeface="Fira Code Retina"/>
              </a:rPr>
              <a:t>android.permission.SEND_SMS</a:t>
            </a:r>
            <a:r>
              <a:rPr kumimoji="0" lang="en-US" altLang="en-US" sz="1900" b="1" i="0" u="none" strike="noStrike" cap="none" normalizeH="0" baseline="0" dirty="0">
                <a:ln>
                  <a:noFill/>
                </a:ln>
                <a:solidFill>
                  <a:srgbClr val="008000"/>
                </a:solidFill>
                <a:effectLst/>
                <a:ea typeface="Fira Code Retina"/>
              </a:rPr>
              <a:t>" </a:t>
            </a:r>
            <a:r>
              <a:rPr kumimoji="0" lang="en-US" altLang="en-US" sz="1900" b="0" i="0" u="none" strike="noStrike" cap="none" normalizeH="0" baseline="0" dirty="0">
                <a:ln>
                  <a:noFill/>
                </a:ln>
                <a:solidFill>
                  <a:srgbClr val="000000"/>
                </a:solidFill>
                <a:effectLst/>
                <a:ea typeface="Fira Code Retina"/>
              </a:rPr>
              <a:t>/&gt;</a:t>
            </a:r>
            <a:endParaRPr kumimoji="0" lang="en-US" altLang="en-US" sz="1900" b="0" i="0" u="none" strike="noStrike" cap="none" normalizeH="0" baseline="0" dirty="0">
              <a:ln>
                <a:noFill/>
              </a:ln>
              <a:solidFill>
                <a:schemeClr val="tx1"/>
              </a:solidFill>
              <a:effectLst/>
            </a:endParaRPr>
          </a:p>
        </p:txBody>
      </p:sp>
      <p:pic>
        <p:nvPicPr>
          <p:cNvPr id="5" name="Picture 4"/>
          <p:cNvPicPr>
            <a:picLocks noChangeAspect="1"/>
          </p:cNvPicPr>
          <p:nvPr/>
        </p:nvPicPr>
        <p:blipFill>
          <a:blip r:embed="rId2"/>
          <a:stretch>
            <a:fillRect/>
          </a:stretch>
        </p:blipFill>
        <p:spPr>
          <a:xfrm>
            <a:off x="2332789" y="3242022"/>
            <a:ext cx="4253033" cy="1295305"/>
          </a:xfrm>
          <a:prstGeom prst="rect">
            <a:avLst/>
          </a:prstGeom>
          <a:effectLst>
            <a:outerShdw blurRad="63500" sx="102000" sy="102000" algn="ctr" rotWithShape="0">
              <a:prstClr val="black">
                <a:alpha val="40000"/>
              </a:prstClr>
            </a:outerShdw>
          </a:effectLst>
        </p:spPr>
      </p:pic>
      <p:sp>
        <p:nvSpPr>
          <p:cNvPr id="6" name="日期占位符 5">
            <a:extLst>
              <a:ext uri="{FF2B5EF4-FFF2-40B4-BE49-F238E27FC236}">
                <a16:creationId xmlns:a16="http://schemas.microsoft.com/office/drawing/2014/main" id="{1D3DBF82-34AE-7DB1-BEF9-99CF85EF465A}"/>
              </a:ext>
            </a:extLst>
          </p:cNvPr>
          <p:cNvSpPr>
            <a:spLocks noGrp="1"/>
          </p:cNvSpPr>
          <p:nvPr>
            <p:ph type="dt" sz="half" idx="10"/>
          </p:nvPr>
        </p:nvSpPr>
        <p:spPr/>
        <p:txBody>
          <a:bodyPr/>
          <a:lstStyle/>
          <a:p>
            <a:r>
              <a:rPr lang="en-US" altLang="zh-CN"/>
              <a:t>Permissions, Storage and Sensors</a:t>
            </a:r>
            <a:endParaRPr lang="zh-CN" altLang="en-US" dirty="0"/>
          </a:p>
        </p:txBody>
      </p:sp>
      <p:sp>
        <p:nvSpPr>
          <p:cNvPr id="7" name="灯片编号占位符 6">
            <a:extLst>
              <a:ext uri="{FF2B5EF4-FFF2-40B4-BE49-F238E27FC236}">
                <a16:creationId xmlns:a16="http://schemas.microsoft.com/office/drawing/2014/main" id="{409598FA-DD9B-3D82-C53D-D61ED653D5CC}"/>
              </a:ext>
            </a:extLst>
          </p:cNvPr>
          <p:cNvSpPr>
            <a:spLocks noGrp="1"/>
          </p:cNvSpPr>
          <p:nvPr>
            <p:ph type="sldNum" sz="quarter" idx="12"/>
          </p:nvPr>
        </p:nvSpPr>
        <p:spPr/>
        <p:txBody>
          <a:bodyPr/>
          <a:lstStyle/>
          <a:p>
            <a:fld id="{A52006E8-1235-4E0F-9686-F62A88C7645C}" type="slidenum">
              <a:rPr lang="zh-CN" altLang="en-US" smtClean="0"/>
              <a:pPr/>
              <a:t>5</a:t>
            </a:fld>
            <a:endParaRPr lang="zh-CN" altLang="en-US" dirty="0"/>
          </a:p>
        </p:txBody>
      </p:sp>
    </p:spTree>
    <p:extLst>
      <p:ext uri="{BB962C8B-B14F-4D97-AF65-F5344CB8AC3E}">
        <p14:creationId xmlns:p14="http://schemas.microsoft.com/office/powerpoint/2010/main" val="3108025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Implementation Flow</a:t>
            </a:r>
          </a:p>
        </p:txBody>
      </p:sp>
      <p:sp>
        <p:nvSpPr>
          <p:cNvPr id="5" name="TextBox 4"/>
          <p:cNvSpPr txBox="1"/>
          <p:nvPr/>
        </p:nvSpPr>
        <p:spPr>
          <a:xfrm>
            <a:off x="3067223" y="1766136"/>
            <a:ext cx="3009542" cy="369332"/>
          </a:xfrm>
          <a:prstGeom prst="rect">
            <a:avLst/>
          </a:prstGeom>
          <a:solidFill>
            <a:schemeClr val="accent4">
              <a:lumMod val="20000"/>
              <a:lumOff val="80000"/>
            </a:schemeClr>
          </a:solidFill>
          <a:ln>
            <a:solidFill>
              <a:schemeClr val="accent1"/>
            </a:solidFill>
          </a:ln>
        </p:spPr>
        <p:txBody>
          <a:bodyPr wrap="none" rtlCol="0">
            <a:spAutoFit/>
          </a:bodyPr>
          <a:lstStyle/>
          <a:p>
            <a:r>
              <a:rPr lang="en-GB" dirty="0"/>
              <a:t>Get the </a:t>
            </a:r>
            <a:r>
              <a:rPr lang="en-GB" dirty="0" err="1">
                <a:latin typeface="Courier New" panose="02070309020205020404" pitchFamily="49" charset="0"/>
                <a:cs typeface="Courier New" panose="02070309020205020404" pitchFamily="49" charset="0"/>
              </a:rPr>
              <a:t>LocationManager</a:t>
            </a:r>
            <a:endParaRPr lang="en-GB" dirty="0">
              <a:latin typeface="Courier New" panose="02070309020205020404" pitchFamily="49" charset="0"/>
              <a:cs typeface="Courier New" panose="02070309020205020404" pitchFamily="49" charset="0"/>
            </a:endParaRPr>
          </a:p>
        </p:txBody>
      </p:sp>
      <p:sp>
        <p:nvSpPr>
          <p:cNvPr id="6" name="TextBox 5"/>
          <p:cNvSpPr txBox="1"/>
          <p:nvPr/>
        </p:nvSpPr>
        <p:spPr>
          <a:xfrm>
            <a:off x="2447030" y="2566600"/>
            <a:ext cx="4249928"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GB" dirty="0"/>
              <a:t>Implement a </a:t>
            </a:r>
            <a:r>
              <a:rPr lang="en-GB" dirty="0" err="1">
                <a:latin typeface="Courier New" panose="02070309020205020404" pitchFamily="49" charset="0"/>
                <a:cs typeface="Courier New" panose="02070309020205020404" pitchFamily="49" charset="0"/>
              </a:rPr>
              <a:t>LocationListener</a:t>
            </a:r>
            <a:r>
              <a:rPr lang="en-GB" dirty="0"/>
              <a:t> and register it with the </a:t>
            </a:r>
            <a:r>
              <a:rPr lang="en-GB" dirty="0" err="1">
                <a:latin typeface="Courier New" panose="02070309020205020404" pitchFamily="49" charset="0"/>
                <a:cs typeface="Courier New" panose="02070309020205020404" pitchFamily="49" charset="0"/>
              </a:rPr>
              <a:t>LocationManager</a:t>
            </a:r>
            <a:endParaRPr lang="en-GB" dirty="0">
              <a:latin typeface="Courier New" panose="02070309020205020404" pitchFamily="49" charset="0"/>
              <a:cs typeface="Courier New" panose="02070309020205020404" pitchFamily="49" charset="0"/>
            </a:endParaRPr>
          </a:p>
        </p:txBody>
      </p:sp>
      <p:sp>
        <p:nvSpPr>
          <p:cNvPr id="8" name="TextBox 7"/>
          <p:cNvSpPr txBox="1"/>
          <p:nvPr/>
        </p:nvSpPr>
        <p:spPr>
          <a:xfrm>
            <a:off x="1628771" y="3619499"/>
            <a:ext cx="5886449"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GB" dirty="0" err="1">
                <a:latin typeface="Courier New" panose="02070309020205020404" pitchFamily="49" charset="0"/>
                <a:cs typeface="Courier New" panose="02070309020205020404" pitchFamily="49" charset="0"/>
              </a:rPr>
              <a:t>LocationManager</a:t>
            </a:r>
            <a:r>
              <a:rPr lang="en-GB" dirty="0"/>
              <a:t> will then send location information to the </a:t>
            </a:r>
            <a:r>
              <a:rPr lang="en-GB" dirty="0" err="1">
                <a:latin typeface="Courier New" panose="02070309020205020404" pitchFamily="49" charset="0"/>
                <a:cs typeface="Courier New" panose="02070309020205020404" pitchFamily="49" charset="0"/>
              </a:rPr>
              <a:t>LocationListener</a:t>
            </a:r>
            <a:r>
              <a:rPr lang="en-GB" dirty="0"/>
              <a:t>. The location information is packed inside a </a:t>
            </a:r>
            <a:r>
              <a:rPr lang="en-GB" dirty="0">
                <a:latin typeface="Courier New" panose="02070309020205020404" pitchFamily="49" charset="0"/>
                <a:cs typeface="Courier New" panose="02070309020205020404" pitchFamily="49" charset="0"/>
              </a:rPr>
              <a:t>Location</a:t>
            </a:r>
            <a:r>
              <a:rPr lang="en-GB" dirty="0"/>
              <a:t> object.</a:t>
            </a:r>
            <a:endParaRPr lang="en-GB" dirty="0">
              <a:latin typeface="Courier New" panose="02070309020205020404" pitchFamily="49" charset="0"/>
              <a:cs typeface="Courier New" panose="02070309020205020404" pitchFamily="49" charset="0"/>
            </a:endParaRPr>
          </a:p>
        </p:txBody>
      </p:sp>
      <p:sp>
        <p:nvSpPr>
          <p:cNvPr id="9" name="TextBox 8"/>
          <p:cNvSpPr txBox="1"/>
          <p:nvPr/>
        </p:nvSpPr>
        <p:spPr>
          <a:xfrm>
            <a:off x="675286" y="4999937"/>
            <a:ext cx="7793416" cy="369332"/>
          </a:xfrm>
          <a:prstGeom prst="rect">
            <a:avLst/>
          </a:prstGeom>
          <a:solidFill>
            <a:schemeClr val="accent4">
              <a:lumMod val="20000"/>
              <a:lumOff val="80000"/>
            </a:schemeClr>
          </a:solidFill>
          <a:ln>
            <a:solidFill>
              <a:schemeClr val="accent1"/>
            </a:solidFill>
          </a:ln>
        </p:spPr>
        <p:txBody>
          <a:bodyPr wrap="none" rtlCol="0">
            <a:spAutoFit/>
          </a:bodyPr>
          <a:lstStyle/>
          <a:p>
            <a:r>
              <a:rPr lang="en-GB" dirty="0"/>
              <a:t>Unregister the </a:t>
            </a:r>
            <a:r>
              <a:rPr lang="en-GB" dirty="0" err="1">
                <a:latin typeface="Courier New" panose="02070309020205020404" pitchFamily="49" charset="0"/>
                <a:cs typeface="Courier New" panose="02070309020205020404" pitchFamily="49" charset="0"/>
              </a:rPr>
              <a:t>LocationListener</a:t>
            </a:r>
            <a:r>
              <a:rPr lang="en-GB" dirty="0"/>
              <a:t> when location service is no longer needed</a:t>
            </a:r>
          </a:p>
        </p:txBody>
      </p:sp>
      <p:sp>
        <p:nvSpPr>
          <p:cNvPr id="10" name="Down Arrow 9"/>
          <p:cNvSpPr/>
          <p:nvPr/>
        </p:nvSpPr>
        <p:spPr>
          <a:xfrm>
            <a:off x="4400544" y="2210916"/>
            <a:ext cx="3429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own Arrow 10"/>
          <p:cNvSpPr/>
          <p:nvPr/>
        </p:nvSpPr>
        <p:spPr>
          <a:xfrm>
            <a:off x="4400544" y="3263815"/>
            <a:ext cx="3429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own Arrow 11"/>
          <p:cNvSpPr/>
          <p:nvPr/>
        </p:nvSpPr>
        <p:spPr>
          <a:xfrm>
            <a:off x="4400544" y="4593713"/>
            <a:ext cx="3429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日期占位符 1">
            <a:extLst>
              <a:ext uri="{FF2B5EF4-FFF2-40B4-BE49-F238E27FC236}">
                <a16:creationId xmlns:a16="http://schemas.microsoft.com/office/drawing/2014/main" id="{27D2E37B-13C0-19FF-4EBB-502891B636FB}"/>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82F24D9D-153E-56A6-BBE6-821831E20089}"/>
              </a:ext>
            </a:extLst>
          </p:cNvPr>
          <p:cNvSpPr>
            <a:spLocks noGrp="1"/>
          </p:cNvSpPr>
          <p:nvPr>
            <p:ph type="sldNum" sz="quarter" idx="12"/>
          </p:nvPr>
        </p:nvSpPr>
        <p:spPr/>
        <p:txBody>
          <a:bodyPr/>
          <a:lstStyle/>
          <a:p>
            <a:fld id="{A52006E8-1235-4E0F-9686-F62A88C7645C}"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Getting the Last Location</a:t>
            </a:r>
          </a:p>
        </p:txBody>
      </p:sp>
      <p:sp>
        <p:nvSpPr>
          <p:cNvPr id="3" name="Content Placeholder 2"/>
          <p:cNvSpPr>
            <a:spLocks noGrp="1"/>
          </p:cNvSpPr>
          <p:nvPr>
            <p:ph idx="1"/>
          </p:nvPr>
        </p:nvSpPr>
        <p:spPr/>
        <p:txBody>
          <a:bodyPr/>
          <a:lstStyle/>
          <a:p>
            <a:r>
              <a:rPr lang="en-GB"/>
              <a:t>Apart </a:t>
            </a:r>
            <a:r>
              <a:rPr lang="en-GB" dirty="0"/>
              <a:t>from getting the location anew, you can obtain the last known location by calling:</a:t>
            </a:r>
          </a:p>
          <a:p>
            <a:endParaRPr lang="en-GB" dirty="0"/>
          </a:p>
          <a:p>
            <a:endParaRPr lang="en-GB" dirty="0"/>
          </a:p>
          <a:p>
            <a:endParaRPr lang="en-GB" dirty="0"/>
          </a:p>
          <a:p>
            <a:r>
              <a:rPr lang="en-GB" dirty="0"/>
              <a:t>This method returns a Location object, from which you can get all needed </a:t>
            </a:r>
            <a:r>
              <a:rPr lang="en-GB" dirty="0">
                <a:hlinkClick r:id="rId2" action="ppaction://hlinksldjump"/>
              </a:rPr>
              <a:t>information</a:t>
            </a:r>
            <a:r>
              <a:rPr lang="en-GB" dirty="0"/>
              <a:t>.</a:t>
            </a:r>
          </a:p>
          <a:p>
            <a:r>
              <a:rPr lang="en-GB" dirty="0"/>
              <a:t>You can use this to quickly get a (possibly </a:t>
            </a:r>
            <a:r>
              <a:rPr lang="en-GB" dirty="0" err="1"/>
              <a:t>inaccruate</a:t>
            </a:r>
            <a:r>
              <a:rPr lang="en-GB" dirty="0"/>
              <a:t>) position.</a:t>
            </a:r>
          </a:p>
        </p:txBody>
      </p:sp>
      <p:sp>
        <p:nvSpPr>
          <p:cNvPr id="4" name="Rectangle 1"/>
          <p:cNvSpPr>
            <a:spLocks noChangeArrowheads="1"/>
          </p:cNvSpPr>
          <p:nvPr/>
        </p:nvSpPr>
        <p:spPr bwMode="auto">
          <a:xfrm>
            <a:off x="523240" y="2428240"/>
            <a:ext cx="8220075" cy="583565"/>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Location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lastLocation</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locationManager.getLastKnownLocation</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ea typeface="Consolas" panose="020B0609020204030204" pitchFamily="49" charset="0"/>
              </a:rPr>
              <a:t>LocationManager.</a:t>
            </a:r>
            <a:r>
              <a:rPr kumimoji="0" lang="en-US" altLang="en-US" sz="1600" b="1" i="1" u="none" strike="noStrike" cap="none" normalizeH="0" baseline="0" dirty="0" err="1">
                <a:ln>
                  <a:noFill/>
                </a:ln>
                <a:solidFill>
                  <a:srgbClr val="660E7A"/>
                </a:solidFill>
                <a:effectLst/>
                <a:latin typeface="Consolas" panose="020B0609020204030204" pitchFamily="49" charset="0"/>
                <a:ea typeface="Consolas" panose="020B0609020204030204" pitchFamily="49" charset="0"/>
              </a:rPr>
              <a:t>NETWORK_PROVIDER</a:t>
            </a:r>
            <a:r>
              <a:rPr kumimoji="0" lang="en-US" altLang="en-US" sz="1600" b="0" i="0" u="none" strike="noStrike" cap="none" normalizeH="0" baseline="0" dirty="0">
                <a:ln>
                  <a:noFill/>
                </a:ln>
                <a:solidFill>
                  <a:srgbClr val="000000"/>
                </a:solidFill>
                <a:effectLst/>
                <a:latin typeface="Consolas" panose="020B0609020204030204" pitchFamily="49" charset="0"/>
                <a:ea typeface="Consolas" panose="020B0609020204030204" pitchFamily="49" charset="0"/>
              </a:rPr>
              <a:t>);</a:t>
            </a:r>
            <a:endParaRPr kumimoji="0" lang="en-US" altLang="en-US" sz="2800" b="0" i="0" u="none" strike="noStrike" cap="none" normalizeH="0" baseline="0" dirty="0">
              <a:ln>
                <a:noFill/>
              </a:ln>
              <a:solidFill>
                <a:schemeClr val="tx1"/>
              </a:solidFill>
              <a:effectLst/>
              <a:latin typeface="Consolas" panose="020B0609020204030204" pitchFamily="49" charset="0"/>
            </a:endParaRPr>
          </a:p>
        </p:txBody>
      </p:sp>
      <p:sp>
        <p:nvSpPr>
          <p:cNvPr id="5" name="日期占位符 4">
            <a:extLst>
              <a:ext uri="{FF2B5EF4-FFF2-40B4-BE49-F238E27FC236}">
                <a16:creationId xmlns:a16="http://schemas.microsoft.com/office/drawing/2014/main" id="{9F9174F1-B884-9B50-DE70-BAA2C287765E}"/>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144EA57F-37B4-87B1-D194-7FF028C68E5B}"/>
              </a:ext>
            </a:extLst>
          </p:cNvPr>
          <p:cNvSpPr>
            <a:spLocks noGrp="1"/>
          </p:cNvSpPr>
          <p:nvPr>
            <p:ph type="sldNum" sz="quarter" idx="12"/>
          </p:nvPr>
        </p:nvSpPr>
        <p:spPr/>
        <p:txBody>
          <a:bodyPr/>
          <a:lstStyle/>
          <a:p>
            <a:fld id="{A52006E8-1235-4E0F-9686-F62A88C7645C}" type="slidenum">
              <a:rPr lang="zh-CN" altLang="en-US" smtClean="0"/>
              <a:pPr/>
              <a:t>51</a:t>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Obtain the Best Performance</a:t>
            </a:r>
          </a:p>
        </p:txBody>
      </p:sp>
      <p:sp>
        <p:nvSpPr>
          <p:cNvPr id="3" name="Content Placeholder 2"/>
          <p:cNvSpPr>
            <a:spLocks noGrp="1"/>
          </p:cNvSpPr>
          <p:nvPr>
            <p:ph idx="1"/>
          </p:nvPr>
        </p:nvSpPr>
        <p:spPr/>
        <p:txBody>
          <a:bodyPr/>
          <a:lstStyle/>
          <a:p>
            <a:r>
              <a:rPr lang="en-US" dirty="0"/>
              <a:t>Flow for obtaining user location</a:t>
            </a:r>
          </a:p>
          <a:p>
            <a:pPr lvl="1"/>
            <a:r>
              <a:rPr lang="en-US" dirty="0"/>
              <a:t>Start application, get previous location stored locally</a:t>
            </a:r>
          </a:p>
          <a:p>
            <a:pPr lvl="1"/>
            <a:r>
              <a:rPr lang="en-US" dirty="0"/>
              <a:t>Start listening for updates from the location providers.</a:t>
            </a:r>
          </a:p>
          <a:p>
            <a:pPr lvl="1"/>
            <a:r>
              <a:rPr lang="en-US" dirty="0"/>
              <a:t>Maintain a "current best estimate" of location by filtering out new, but less accurate fixes.</a:t>
            </a:r>
          </a:p>
          <a:p>
            <a:pPr lvl="1"/>
            <a:r>
              <a:rPr lang="en-US" dirty="0"/>
              <a:t>Stop listening for location updates.</a:t>
            </a:r>
          </a:p>
          <a:p>
            <a:pPr lvl="1"/>
            <a:r>
              <a:rPr lang="en-US" dirty="0"/>
              <a:t>Take advantage of the last best location estimate.</a:t>
            </a:r>
            <a:endParaRPr lang="en-GB" dirty="0"/>
          </a:p>
        </p:txBody>
      </p:sp>
      <p:sp>
        <p:nvSpPr>
          <p:cNvPr id="4" name="日期占位符 3">
            <a:extLst>
              <a:ext uri="{FF2B5EF4-FFF2-40B4-BE49-F238E27FC236}">
                <a16:creationId xmlns:a16="http://schemas.microsoft.com/office/drawing/2014/main" id="{FB289756-E3FE-C47C-F991-C9850742E13A}"/>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6E57242B-EF40-013A-9A45-A87AA219571B}"/>
              </a:ext>
            </a:extLst>
          </p:cNvPr>
          <p:cNvSpPr>
            <a:spLocks noGrp="1"/>
          </p:cNvSpPr>
          <p:nvPr>
            <p:ph type="sldNum" sz="quarter" idx="12"/>
          </p:nvPr>
        </p:nvSpPr>
        <p:spPr/>
        <p:txBody>
          <a:bodyPr/>
          <a:lstStyle/>
          <a:p>
            <a:fld id="{A52006E8-1235-4E0F-9686-F62A88C7645C}" type="slidenum">
              <a:rPr lang="zh-CN" altLang="en-US" smtClean="0"/>
              <a:pPr/>
              <a:t>52</a:t>
            </a:fld>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Obtain the Best Performance</a:t>
            </a:r>
          </a:p>
        </p:txBody>
      </p:sp>
      <p:sp>
        <p:nvSpPr>
          <p:cNvPr id="3" name="Content Placeholder 2"/>
          <p:cNvSpPr>
            <a:spLocks noGrp="1"/>
          </p:cNvSpPr>
          <p:nvPr>
            <p:ph idx="1"/>
          </p:nvPr>
        </p:nvSpPr>
        <p:spPr/>
        <p:txBody>
          <a:bodyPr>
            <a:normAutofit/>
          </a:bodyPr>
          <a:lstStyle/>
          <a:p>
            <a:r>
              <a:rPr lang="en-US" dirty="0"/>
              <a:t>Is the most recent location the most accurate?</a:t>
            </a:r>
          </a:p>
          <a:p>
            <a:pPr lvl="1"/>
            <a:r>
              <a:rPr lang="en-US" dirty="0"/>
              <a:t>Not necessarily</a:t>
            </a:r>
          </a:p>
          <a:p>
            <a:r>
              <a:rPr lang="en-US" dirty="0"/>
              <a:t>You can validate the accuracy of a location via:</a:t>
            </a:r>
          </a:p>
          <a:p>
            <a:pPr lvl="1"/>
            <a:r>
              <a:rPr lang="en-US" dirty="0"/>
              <a:t>Check if the location retrieved is significantly newer than the previous estimate.</a:t>
            </a:r>
          </a:p>
          <a:p>
            <a:pPr lvl="1"/>
            <a:r>
              <a:rPr lang="en-US" dirty="0"/>
              <a:t>Check if the accuracy claimed by the location is better or worse than the previous estimate.</a:t>
            </a:r>
          </a:p>
          <a:p>
            <a:pPr lvl="1"/>
            <a:r>
              <a:rPr lang="en-US" dirty="0"/>
              <a:t>Check which provider the new location is from and determine if you trust it more.</a:t>
            </a:r>
            <a:endParaRPr lang="en-GB" dirty="0"/>
          </a:p>
        </p:txBody>
      </p:sp>
      <p:sp>
        <p:nvSpPr>
          <p:cNvPr id="4" name="日期占位符 3">
            <a:extLst>
              <a:ext uri="{FF2B5EF4-FFF2-40B4-BE49-F238E27FC236}">
                <a16:creationId xmlns:a16="http://schemas.microsoft.com/office/drawing/2014/main" id="{22F7A2CB-1C38-9E34-598E-CCCA8C922D61}"/>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1D96611E-2320-7897-FCFC-2AC0E948644A}"/>
              </a:ext>
            </a:extLst>
          </p:cNvPr>
          <p:cNvSpPr>
            <a:spLocks noGrp="1"/>
          </p:cNvSpPr>
          <p:nvPr>
            <p:ph type="sldNum" sz="quarter" idx="12"/>
          </p:nvPr>
        </p:nvSpPr>
        <p:spPr/>
        <p:txBody>
          <a:bodyPr/>
          <a:lstStyle/>
          <a:p>
            <a:fld id="{A52006E8-1235-4E0F-9686-F62A88C7645C}" type="slidenum">
              <a:rPr lang="zh-CN" altLang="en-US" smtClean="0"/>
              <a:pPr/>
              <a:t>53</a:t>
            </a:fld>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Location Services</a:t>
            </a:r>
            <a:r>
              <a:rPr lang="en-US" dirty="0"/>
              <a:t>:</a:t>
            </a:r>
            <a:r>
              <a:rPr lang="zh-CN" altLang="en-US" dirty="0"/>
              <a:t> </a:t>
            </a:r>
            <a:r>
              <a:rPr lang="en-GB" dirty="0"/>
              <a:t>Considerations</a:t>
            </a:r>
          </a:p>
        </p:txBody>
      </p:sp>
      <p:sp>
        <p:nvSpPr>
          <p:cNvPr id="3" name="Content Placeholder 2"/>
          <p:cNvSpPr>
            <a:spLocks noGrp="1"/>
          </p:cNvSpPr>
          <p:nvPr>
            <p:ph idx="1"/>
          </p:nvPr>
        </p:nvSpPr>
        <p:spPr/>
        <p:txBody>
          <a:bodyPr>
            <a:normAutofit/>
          </a:bodyPr>
          <a:lstStyle/>
          <a:p>
            <a:r>
              <a:rPr lang="en-US" dirty="0"/>
              <a:t>Location results may not be accurate</a:t>
            </a:r>
          </a:p>
          <a:p>
            <a:pPr lvl="1"/>
            <a:r>
              <a:rPr lang="en-US" dirty="0"/>
              <a:t>Multitude of location sources such as GPS, Cell-ID, and Wi-Fi have different errors</a:t>
            </a:r>
          </a:p>
          <a:p>
            <a:pPr lvl="1"/>
            <a:r>
              <a:rPr lang="en-US" dirty="0"/>
              <a:t>User movement could affect location accuracy.</a:t>
            </a:r>
          </a:p>
          <a:p>
            <a:pPr lvl="1"/>
            <a:endParaRPr lang="en-US" dirty="0"/>
          </a:p>
          <a:p>
            <a:r>
              <a:rPr lang="en-US" dirty="0"/>
              <a:t>Power consumption-location measurement really drains the battery. To limit battery use:</a:t>
            </a:r>
          </a:p>
          <a:p>
            <a:pPr lvl="1"/>
            <a:r>
              <a:rPr lang="en-US" dirty="0"/>
              <a:t>Return updates less frequently</a:t>
            </a:r>
          </a:p>
          <a:p>
            <a:pPr lvl="1"/>
            <a:r>
              <a:rPr lang="en-US" dirty="0"/>
              <a:t>Restrict the set of Location Providers</a:t>
            </a:r>
          </a:p>
          <a:p>
            <a:pPr lvl="1"/>
            <a:r>
              <a:rPr lang="en-US" dirty="0"/>
              <a:t>Always check last known measurement</a:t>
            </a:r>
          </a:p>
          <a:p>
            <a:pPr lvl="1"/>
            <a:r>
              <a:rPr lang="en-US" dirty="0"/>
              <a:t>Turn off updates in </a:t>
            </a:r>
            <a:r>
              <a:rPr lang="en-US" dirty="0">
                <a:latin typeface="Courier New" panose="02070309020205020404" pitchFamily="49" charset="0"/>
                <a:cs typeface="Courier New" panose="02070309020205020404" pitchFamily="49" charset="0"/>
              </a:rPr>
              <a:t>Activity::</a:t>
            </a:r>
            <a:r>
              <a:rPr lang="en-US" dirty="0" err="1">
                <a:latin typeface="Courier New" panose="02070309020205020404" pitchFamily="49" charset="0"/>
                <a:cs typeface="Courier New" panose="02070309020205020404" pitchFamily="49" charset="0"/>
              </a:rPr>
              <a:t>onPause</a:t>
            </a:r>
            <a:r>
              <a:rPr lang="en-US" dirty="0">
                <a:latin typeface="Courier New" panose="02070309020205020404" pitchFamily="49" charset="0"/>
                <a:cs typeface="Courier New" panose="02070309020205020404" pitchFamily="49" charset="0"/>
              </a:rPr>
              <a:t>()</a:t>
            </a:r>
            <a:r>
              <a:rPr lang="en-US" dirty="0"/>
              <a:t>.</a:t>
            </a:r>
            <a:endParaRPr lang="en-GB" dirty="0"/>
          </a:p>
        </p:txBody>
      </p:sp>
      <p:sp>
        <p:nvSpPr>
          <p:cNvPr id="4" name="日期占位符 3">
            <a:extLst>
              <a:ext uri="{FF2B5EF4-FFF2-40B4-BE49-F238E27FC236}">
                <a16:creationId xmlns:a16="http://schemas.microsoft.com/office/drawing/2014/main" id="{31CFD4F4-D48A-9A8E-7947-66146280A9B8}"/>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A7C92493-D136-1CB0-C3B0-EC933AB229A9}"/>
              </a:ext>
            </a:extLst>
          </p:cNvPr>
          <p:cNvSpPr>
            <a:spLocks noGrp="1"/>
          </p:cNvSpPr>
          <p:nvPr>
            <p:ph type="sldNum" sz="quarter" idx="12"/>
          </p:nvPr>
        </p:nvSpPr>
        <p:spPr/>
        <p:txBody>
          <a:bodyPr/>
          <a:lstStyle/>
          <a:p>
            <a:fld id="{A52006E8-1235-4E0F-9686-F62A88C7645C}" type="slidenum">
              <a:rPr lang="zh-CN" altLang="en-US" smtClean="0"/>
              <a:pPr/>
              <a:t>54</a:t>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BB29-47FE-7244-9DED-5E8F2DAD6A1B}"/>
              </a:ext>
            </a:extLst>
          </p:cNvPr>
          <p:cNvSpPr>
            <a:spLocks noGrp="1"/>
          </p:cNvSpPr>
          <p:nvPr>
            <p:ph type="title"/>
          </p:nvPr>
        </p:nvSpPr>
        <p:spPr/>
        <p:txBody>
          <a:bodyPr/>
          <a:lstStyle/>
          <a:p>
            <a:r>
              <a:rPr lang="en-GB" dirty="0"/>
              <a:t>Extended Reading</a:t>
            </a:r>
          </a:p>
        </p:txBody>
      </p:sp>
      <p:sp>
        <p:nvSpPr>
          <p:cNvPr id="3" name="Content Placeholder 2">
            <a:extLst>
              <a:ext uri="{FF2B5EF4-FFF2-40B4-BE49-F238E27FC236}">
                <a16:creationId xmlns:a16="http://schemas.microsoft.com/office/drawing/2014/main" id="{1C8EDB10-7F52-AF41-98F6-D84157E80961}"/>
              </a:ext>
            </a:extLst>
          </p:cNvPr>
          <p:cNvSpPr>
            <a:spLocks noGrp="1"/>
          </p:cNvSpPr>
          <p:nvPr>
            <p:ph idx="1"/>
          </p:nvPr>
        </p:nvSpPr>
        <p:spPr/>
        <p:txBody>
          <a:bodyPr>
            <a:normAutofit/>
          </a:bodyPr>
          <a:lstStyle/>
          <a:p>
            <a:r>
              <a:rPr lang="en-GB" dirty="0"/>
              <a:t>In this lecture, both sensors and location services uses the </a:t>
            </a:r>
            <a:r>
              <a:rPr lang="en-GB" dirty="0" err="1">
                <a:latin typeface="Courier New" panose="02070309020205020404" pitchFamily="49" charset="0"/>
                <a:cs typeface="Courier New" panose="02070309020205020404" pitchFamily="49" charset="0"/>
              </a:rPr>
              <a:t>getSystemService</a:t>
            </a:r>
            <a:r>
              <a:rPr lang="en-GB" dirty="0">
                <a:latin typeface="Courier New" panose="02070309020205020404" pitchFamily="49" charset="0"/>
                <a:cs typeface="Courier New" panose="02070309020205020404" pitchFamily="49" charset="0"/>
              </a:rPr>
              <a:t>()</a:t>
            </a:r>
            <a:r>
              <a:rPr lang="en-GB" dirty="0"/>
              <a:t> function.</a:t>
            </a:r>
          </a:p>
          <a:p>
            <a:pPr lvl="2"/>
            <a:endParaRPr lang="en-GB" dirty="0"/>
          </a:p>
          <a:p>
            <a:r>
              <a:rPr lang="en-GB" dirty="0"/>
              <a:t>There are many more types of system services.</a:t>
            </a:r>
          </a:p>
          <a:p>
            <a:pPr lvl="2"/>
            <a:endParaRPr lang="en-GB" dirty="0"/>
          </a:p>
          <a:p>
            <a:r>
              <a:rPr lang="en-GB" dirty="0"/>
              <a:t>You should check for those if your app is involved with any one of these system services.</a:t>
            </a:r>
          </a:p>
          <a:p>
            <a:pPr lvl="2"/>
            <a:endParaRPr lang="en-GB" dirty="0"/>
          </a:p>
          <a:p>
            <a:r>
              <a:rPr lang="en-GB" dirty="0"/>
              <a:t>Have a look at the API document for </a:t>
            </a:r>
            <a:r>
              <a:rPr lang="en-GB" dirty="0" err="1">
                <a:latin typeface="Courier New" panose="02070309020205020404" pitchFamily="49" charset="0"/>
                <a:cs typeface="Courier New" panose="02070309020205020404" pitchFamily="49" charset="0"/>
              </a:rPr>
              <a:t>Context.getSystemService</a:t>
            </a:r>
            <a:r>
              <a:rPr lang="en-GB" dirty="0">
                <a:latin typeface="Courier New" panose="02070309020205020404" pitchFamily="49" charset="0"/>
                <a:cs typeface="Courier New" panose="02070309020205020404" pitchFamily="49" charset="0"/>
              </a:rPr>
              <a:t>()</a:t>
            </a:r>
          </a:p>
        </p:txBody>
      </p:sp>
      <p:sp>
        <p:nvSpPr>
          <p:cNvPr id="4" name="日期占位符 3">
            <a:extLst>
              <a:ext uri="{FF2B5EF4-FFF2-40B4-BE49-F238E27FC236}">
                <a16:creationId xmlns:a16="http://schemas.microsoft.com/office/drawing/2014/main" id="{94B6F4D3-D979-C164-B900-9BD15CE4E86B}"/>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75508319-0E98-F216-ABF3-39D44FF10C7E}"/>
              </a:ext>
            </a:extLst>
          </p:cNvPr>
          <p:cNvSpPr>
            <a:spLocks noGrp="1"/>
          </p:cNvSpPr>
          <p:nvPr>
            <p:ph type="sldNum" sz="quarter" idx="12"/>
          </p:nvPr>
        </p:nvSpPr>
        <p:spPr/>
        <p:txBody>
          <a:bodyPr/>
          <a:lstStyle/>
          <a:p>
            <a:fld id="{A52006E8-1235-4E0F-9686-F62A88C7645C}" type="slidenum">
              <a:rPr lang="zh-CN" altLang="en-US" smtClean="0"/>
              <a:pPr/>
              <a:t>55</a:t>
            </a:fld>
            <a:endParaRPr lang="zh-CN" altLang="en-US" dirty="0"/>
          </a:p>
        </p:txBody>
      </p:sp>
    </p:spTree>
    <p:extLst>
      <p:ext uri="{BB962C8B-B14F-4D97-AF65-F5344CB8AC3E}">
        <p14:creationId xmlns:p14="http://schemas.microsoft.com/office/powerpoint/2010/main" val="141925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Task</a:t>
            </a:r>
          </a:p>
        </p:txBody>
      </p:sp>
      <p:sp>
        <p:nvSpPr>
          <p:cNvPr id="3" name="Content Placeholder 2"/>
          <p:cNvSpPr>
            <a:spLocks noGrp="1"/>
          </p:cNvSpPr>
          <p:nvPr>
            <p:ph idx="1"/>
          </p:nvPr>
        </p:nvSpPr>
        <p:spPr/>
        <p:txBody>
          <a:bodyPr>
            <a:normAutofit/>
          </a:bodyPr>
          <a:lstStyle/>
          <a:p>
            <a:r>
              <a:rPr lang="en-US" dirty="0"/>
              <a:t>Extend the </a:t>
            </a:r>
            <a:r>
              <a:rPr lang="en-US" dirty="0" err="1"/>
              <a:t>MusicPlayerDemo</a:t>
            </a:r>
            <a:endParaRPr lang="en-US" dirty="0"/>
          </a:p>
          <a:p>
            <a:pPr lvl="1"/>
            <a:r>
              <a:rPr lang="en-US" dirty="0"/>
              <a:t>So that it records how many songs it played using shared preference.</a:t>
            </a:r>
          </a:p>
          <a:p>
            <a:pPr lvl="1"/>
            <a:r>
              <a:rPr lang="en-US" dirty="0"/>
              <a:t>So that the music play history is stored in the internal/external storage.</a:t>
            </a:r>
          </a:p>
        </p:txBody>
      </p:sp>
      <p:sp>
        <p:nvSpPr>
          <p:cNvPr id="4" name="日期占位符 3">
            <a:extLst>
              <a:ext uri="{FF2B5EF4-FFF2-40B4-BE49-F238E27FC236}">
                <a16:creationId xmlns:a16="http://schemas.microsoft.com/office/drawing/2014/main" id="{C0820207-4968-F2CB-F6D2-80FE70A27C9E}"/>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5802A5E0-8EE7-1FC7-565B-AC5EB9E9F434}"/>
              </a:ext>
            </a:extLst>
          </p:cNvPr>
          <p:cNvSpPr>
            <a:spLocks noGrp="1"/>
          </p:cNvSpPr>
          <p:nvPr>
            <p:ph type="sldNum" sz="quarter" idx="12"/>
          </p:nvPr>
        </p:nvSpPr>
        <p:spPr/>
        <p:txBody>
          <a:bodyPr/>
          <a:lstStyle/>
          <a:p>
            <a:fld id="{A52006E8-1235-4E0F-9686-F62A88C7645C}" type="slidenum">
              <a:rPr lang="zh-CN" altLang="en-US" smtClean="0"/>
              <a:pPr/>
              <a:t>56</a:t>
            </a:fld>
            <a:endParaRPr lang="zh-CN" altLang="en-US" dirty="0"/>
          </a:p>
        </p:txBody>
      </p:sp>
    </p:spTree>
    <p:extLst>
      <p:ext uri="{BB962C8B-B14F-4D97-AF65-F5344CB8AC3E}">
        <p14:creationId xmlns:p14="http://schemas.microsoft.com/office/powerpoint/2010/main" val="2001874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E33-540C-432F-8AE2-B5CFC5C76EA1}"/>
              </a:ext>
            </a:extLst>
          </p:cNvPr>
          <p:cNvSpPr>
            <a:spLocks noGrp="1"/>
          </p:cNvSpPr>
          <p:nvPr>
            <p:ph type="title"/>
          </p:nvPr>
        </p:nvSpPr>
        <p:spPr/>
        <p:txBody>
          <a:bodyPr/>
          <a:lstStyle/>
          <a:p>
            <a:r>
              <a:rPr lang="en-US" altLang="zh-CN" dirty="0"/>
              <a:t>Declaring Permissions</a:t>
            </a:r>
            <a:endParaRPr lang="zh-CN" altLang="en-US" dirty="0"/>
          </a:p>
        </p:txBody>
      </p:sp>
      <p:sp>
        <p:nvSpPr>
          <p:cNvPr id="3" name="内容占位符 2">
            <a:extLst>
              <a:ext uri="{FF2B5EF4-FFF2-40B4-BE49-F238E27FC236}">
                <a16:creationId xmlns:a16="http://schemas.microsoft.com/office/drawing/2014/main" id="{139458C5-AE1E-40FF-B855-0EF01CBF0B99}"/>
              </a:ext>
            </a:extLst>
          </p:cNvPr>
          <p:cNvSpPr>
            <a:spLocks noGrp="1"/>
          </p:cNvSpPr>
          <p:nvPr>
            <p:ph idx="1"/>
          </p:nvPr>
        </p:nvSpPr>
        <p:spPr/>
        <p:txBody>
          <a:bodyPr>
            <a:normAutofit/>
          </a:bodyPr>
          <a:lstStyle/>
          <a:p>
            <a:r>
              <a:rPr lang="en-US" altLang="zh-CN" dirty="0"/>
              <a:t>There are many permissions defined in Android.</a:t>
            </a:r>
          </a:p>
          <a:p>
            <a:pPr lvl="1"/>
            <a:r>
              <a:rPr lang="fr-FR" altLang="zh-CN" dirty="0"/>
              <a:t>android.permission.ACCESS_COARSE_LOCATION</a:t>
            </a:r>
          </a:p>
          <a:p>
            <a:pPr lvl="1"/>
            <a:r>
              <a:rPr lang="en-US" altLang="zh-CN" dirty="0" err="1"/>
              <a:t>android.permission.ACCESS_NETWORK_STATE</a:t>
            </a:r>
            <a:endParaRPr lang="fr-FR" altLang="zh-CN" dirty="0"/>
          </a:p>
          <a:p>
            <a:pPr lvl="1"/>
            <a:r>
              <a:rPr lang="fr-FR" altLang="zh-CN" dirty="0"/>
              <a:t>…</a:t>
            </a:r>
          </a:p>
          <a:p>
            <a:pPr lvl="1"/>
            <a:endParaRPr lang="en-US" altLang="zh-CN" dirty="0"/>
          </a:p>
          <a:p>
            <a:r>
              <a:rPr lang="en-US" altLang="zh-CN" dirty="0"/>
              <a:t>A full list is available at: </a:t>
            </a:r>
          </a:p>
          <a:p>
            <a:pPr lvl="1"/>
            <a:r>
              <a:rPr lang="en-US" altLang="zh-CN" dirty="0">
                <a:hlinkClick r:id="rId2"/>
              </a:rPr>
              <a:t>https://developer.android.google.cn/reference/android/Manifest.permission</a:t>
            </a:r>
            <a:endParaRPr lang="en-US" altLang="zh-CN" dirty="0"/>
          </a:p>
          <a:p>
            <a:pPr lvl="1"/>
            <a:endParaRPr lang="en-US" altLang="zh-CN" dirty="0"/>
          </a:p>
          <a:p>
            <a:r>
              <a:rPr lang="en-US" altLang="zh-CN" dirty="0"/>
              <a:t>A related link:</a:t>
            </a:r>
          </a:p>
          <a:p>
            <a:pPr lvl="1"/>
            <a:r>
              <a:rPr lang="en-US" altLang="zh-CN" dirty="0">
                <a:hlinkClick r:id="rId3"/>
              </a:rPr>
              <a:t>https://developer.android.google.cn/guide/topics/manifest/uses-permission-element</a:t>
            </a:r>
            <a:endParaRPr lang="en-US" altLang="zh-CN" dirty="0"/>
          </a:p>
          <a:p>
            <a:endParaRPr lang="zh-CN" altLang="en-US" dirty="0"/>
          </a:p>
        </p:txBody>
      </p:sp>
      <p:sp>
        <p:nvSpPr>
          <p:cNvPr id="4" name="日期占位符 3">
            <a:extLst>
              <a:ext uri="{FF2B5EF4-FFF2-40B4-BE49-F238E27FC236}">
                <a16:creationId xmlns:a16="http://schemas.microsoft.com/office/drawing/2014/main" id="{13AD8B4B-0E95-0986-550B-903A4DF702CF}"/>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BD40C3AD-F43C-99E5-3D0F-3932BB43EE15}"/>
              </a:ext>
            </a:extLst>
          </p:cNvPr>
          <p:cNvSpPr>
            <a:spLocks noGrp="1"/>
          </p:cNvSpPr>
          <p:nvPr>
            <p:ph type="sldNum" sz="quarter" idx="12"/>
          </p:nvPr>
        </p:nvSpPr>
        <p:spPr/>
        <p:txBody>
          <a:bodyPr/>
          <a:lstStyle/>
          <a:p>
            <a:fld id="{A52006E8-1235-4E0F-9686-F62A88C7645C}" type="slidenum">
              <a:rPr lang="zh-CN" altLang="en-US" smtClean="0"/>
              <a:pPr/>
              <a:t>6</a:t>
            </a:fld>
            <a:endParaRPr lang="zh-CN" altLang="en-US" dirty="0"/>
          </a:p>
        </p:txBody>
      </p:sp>
    </p:spTree>
    <p:extLst>
      <p:ext uri="{BB962C8B-B14F-4D97-AF65-F5344CB8AC3E}">
        <p14:creationId xmlns:p14="http://schemas.microsoft.com/office/powerpoint/2010/main" val="3718240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29533-4B8F-40BB-A30F-0ACAB3E18E9D}"/>
              </a:ext>
            </a:extLst>
          </p:cNvPr>
          <p:cNvSpPr>
            <a:spLocks noGrp="1"/>
          </p:cNvSpPr>
          <p:nvPr>
            <p:ph type="title"/>
          </p:nvPr>
        </p:nvSpPr>
        <p:spPr/>
        <p:txBody>
          <a:bodyPr/>
          <a:lstStyle/>
          <a:p>
            <a:r>
              <a:rPr lang="en-US" altLang="zh-CN" dirty="0"/>
              <a:t>Permission Initial State</a:t>
            </a:r>
            <a:endParaRPr lang="zh-CN" altLang="en-US" dirty="0"/>
          </a:p>
        </p:txBody>
      </p:sp>
      <p:sp>
        <p:nvSpPr>
          <p:cNvPr id="7" name="内容占位符 6">
            <a:extLst>
              <a:ext uri="{FF2B5EF4-FFF2-40B4-BE49-F238E27FC236}">
                <a16:creationId xmlns:a16="http://schemas.microsoft.com/office/drawing/2014/main" id="{7048A39E-E575-3482-A982-3E1BD9BF2007}"/>
              </a:ext>
            </a:extLst>
          </p:cNvPr>
          <p:cNvSpPr>
            <a:spLocks noGrp="1"/>
          </p:cNvSpPr>
          <p:nvPr>
            <p:ph idx="1"/>
          </p:nvPr>
        </p:nvSpPr>
        <p:spPr/>
        <p:txBody>
          <a:bodyPr>
            <a:normAutofit/>
          </a:bodyPr>
          <a:lstStyle/>
          <a:p>
            <a:r>
              <a:rPr lang="en-US" altLang="zh-CN" b="1" dirty="0"/>
              <a:t>Install-time permissions</a:t>
            </a:r>
            <a:r>
              <a:rPr lang="en-US" altLang="zh-CN" dirty="0"/>
              <a:t>:</a:t>
            </a:r>
            <a:r>
              <a:rPr lang="en-US" altLang="zh-CN" b="1" dirty="0"/>
              <a:t> </a:t>
            </a:r>
            <a:r>
              <a:rPr lang="en-US" altLang="zh-CN" dirty="0"/>
              <a:t>Automatically granted when the app is installed.</a:t>
            </a:r>
          </a:p>
          <a:p>
            <a:pPr lvl="1"/>
            <a:r>
              <a:rPr lang="en-US" altLang="zh-CN" dirty="0"/>
              <a:t>Developer still needs to declare permissions in the manifest file first.</a:t>
            </a:r>
          </a:p>
          <a:p>
            <a:pPr lvl="1"/>
            <a:r>
              <a:rPr lang="en-US" altLang="zh-CN" dirty="0"/>
              <a:t>Don't pose much risk to the user's privacy or the device's operation</a:t>
            </a:r>
          </a:p>
          <a:p>
            <a:pPr lvl="2"/>
            <a:r>
              <a:rPr lang="en-US" altLang="zh-CN" dirty="0"/>
              <a:t>E.g., Request for setting time zone.</a:t>
            </a:r>
          </a:p>
          <a:p>
            <a:pPr lvl="5"/>
            <a:endParaRPr lang="en-US" altLang="zh-CN" dirty="0"/>
          </a:p>
          <a:p>
            <a:r>
              <a:rPr lang="en-US" altLang="zh-CN" b="1" dirty="0"/>
              <a:t>Runtime permissions</a:t>
            </a:r>
            <a:r>
              <a:rPr lang="en-US" altLang="zh-CN" dirty="0"/>
              <a:t>:</a:t>
            </a:r>
          </a:p>
          <a:p>
            <a:pPr lvl="1"/>
            <a:r>
              <a:rPr lang="en-US" altLang="zh-CN" dirty="0"/>
              <a:t>Potentially affect the user's privacy or the device's normal operation.</a:t>
            </a:r>
          </a:p>
          <a:p>
            <a:pPr lvl="2"/>
            <a:r>
              <a:rPr lang="en-US" altLang="zh-CN" dirty="0"/>
              <a:t>Such as the SEND_SMS permission.</a:t>
            </a:r>
          </a:p>
          <a:p>
            <a:pPr lvl="1"/>
            <a:r>
              <a:rPr lang="en-US" altLang="zh-CN" dirty="0"/>
              <a:t>Android 5.1 or lower: User can grant these permissions when apps are installed. </a:t>
            </a:r>
            <a:r>
              <a:rPr lang="en-US" altLang="zh-CN" u="sng" dirty="0"/>
              <a:t>But pre-installed apps can have</a:t>
            </a:r>
            <a:br>
              <a:rPr lang="en-US" altLang="zh-CN" u="sng" dirty="0"/>
            </a:br>
            <a:r>
              <a:rPr lang="en-US" altLang="zh-CN" u="sng" dirty="0"/>
              <a:t>these permissions pre-granted</a:t>
            </a:r>
            <a:r>
              <a:rPr lang="en-US" altLang="zh-CN" dirty="0"/>
              <a:t>.</a:t>
            </a:r>
          </a:p>
          <a:p>
            <a:pPr lvl="1"/>
            <a:r>
              <a:rPr lang="en-US" altLang="zh-CN" dirty="0"/>
              <a:t>Android 6.0+: User must explicitly agree to</a:t>
            </a:r>
            <a:br>
              <a:rPr lang="en-US" altLang="zh-CN" dirty="0"/>
            </a:br>
            <a:r>
              <a:rPr lang="en-US" altLang="zh-CN" dirty="0"/>
              <a:t>grant those permissions at runtime.</a:t>
            </a:r>
          </a:p>
          <a:p>
            <a:pPr lvl="1"/>
            <a:r>
              <a:rPr lang="en-US" altLang="zh-CN" dirty="0"/>
              <a:t>Android 11: One-time permission is added.</a:t>
            </a:r>
          </a:p>
        </p:txBody>
      </p:sp>
      <p:sp>
        <p:nvSpPr>
          <p:cNvPr id="5" name="日期占位符 4">
            <a:extLst>
              <a:ext uri="{FF2B5EF4-FFF2-40B4-BE49-F238E27FC236}">
                <a16:creationId xmlns:a16="http://schemas.microsoft.com/office/drawing/2014/main" id="{111D59D7-E6F0-C16B-DD06-16B75123602C}"/>
              </a:ext>
            </a:extLst>
          </p:cNvPr>
          <p:cNvSpPr>
            <a:spLocks noGrp="1"/>
          </p:cNvSpPr>
          <p:nvPr>
            <p:ph type="dt" sz="half" idx="10"/>
          </p:nvPr>
        </p:nvSpPr>
        <p:spPr/>
        <p:txBody>
          <a:bodyPr/>
          <a:lstStyle/>
          <a:p>
            <a:r>
              <a:rPr lang="en-US" altLang="zh-CN"/>
              <a:t>Permissions, Storage and Sensors</a:t>
            </a:r>
            <a:endParaRPr lang="zh-CN" altLang="en-US" dirty="0"/>
          </a:p>
        </p:txBody>
      </p:sp>
      <p:sp>
        <p:nvSpPr>
          <p:cNvPr id="6" name="灯片编号占位符 5">
            <a:extLst>
              <a:ext uri="{FF2B5EF4-FFF2-40B4-BE49-F238E27FC236}">
                <a16:creationId xmlns:a16="http://schemas.microsoft.com/office/drawing/2014/main" id="{E79113E0-4FF1-5B04-83C8-C450171086E4}"/>
              </a:ext>
            </a:extLst>
          </p:cNvPr>
          <p:cNvSpPr>
            <a:spLocks noGrp="1"/>
          </p:cNvSpPr>
          <p:nvPr>
            <p:ph type="sldNum" sz="quarter" idx="12"/>
          </p:nvPr>
        </p:nvSpPr>
        <p:spPr/>
        <p:txBody>
          <a:bodyPr/>
          <a:lstStyle/>
          <a:p>
            <a:fld id="{A52006E8-1235-4E0F-9686-F62A88C7645C}" type="slidenum">
              <a:rPr lang="zh-CN" altLang="en-US" smtClean="0"/>
              <a:t>7</a:t>
            </a:fld>
            <a:endParaRPr lang="zh-CN" altLang="en-US"/>
          </a:p>
        </p:txBody>
      </p:sp>
      <p:pic>
        <p:nvPicPr>
          <p:cNvPr id="11" name="图形 10">
            <a:extLst>
              <a:ext uri="{FF2B5EF4-FFF2-40B4-BE49-F238E27FC236}">
                <a16:creationId xmlns:a16="http://schemas.microsoft.com/office/drawing/2014/main" id="{6E1016A0-F276-5735-BF46-13D6C469C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6336" y="4573732"/>
            <a:ext cx="1913005" cy="16929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5169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电脑主机&#10;&#10;中度可信度描述已自动生成">
            <a:extLst>
              <a:ext uri="{FF2B5EF4-FFF2-40B4-BE49-F238E27FC236}">
                <a16:creationId xmlns:a16="http://schemas.microsoft.com/office/drawing/2014/main" id="{8FB3BED7-AD67-EFFF-E4A6-48E7AE69635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p:cNvSpPr>
            <a:spLocks noGrp="1"/>
          </p:cNvSpPr>
          <p:nvPr>
            <p:ph type="title"/>
          </p:nvPr>
        </p:nvSpPr>
        <p:spPr/>
        <p:txBody>
          <a:bodyPr/>
          <a:lstStyle/>
          <a:p>
            <a:r>
              <a:rPr lang="en-US"/>
              <a:t>Data Management</a:t>
            </a:r>
            <a:endParaRPr lang="en-US" dirty="0"/>
          </a:p>
        </p:txBody>
      </p:sp>
      <p:sp>
        <p:nvSpPr>
          <p:cNvPr id="5" name="Text Placeholder 4"/>
          <p:cNvSpPr>
            <a:spLocks noGrp="1"/>
          </p:cNvSpPr>
          <p:nvPr>
            <p:ph type="body" idx="1"/>
          </p:nvPr>
        </p:nvSpPr>
        <p:spPr/>
        <p:txBody>
          <a:bodyPr/>
          <a:lstStyle/>
          <a:p>
            <a:r>
              <a:rPr lang="en-US"/>
              <a:t>Internal/External Files, SharedPreferences, SQLite Database</a:t>
            </a:r>
            <a:endParaRPr lang="en-US" dirty="0"/>
          </a:p>
        </p:txBody>
      </p:sp>
      <p:sp>
        <p:nvSpPr>
          <p:cNvPr id="2" name="日期占位符 1">
            <a:extLst>
              <a:ext uri="{FF2B5EF4-FFF2-40B4-BE49-F238E27FC236}">
                <a16:creationId xmlns:a16="http://schemas.microsoft.com/office/drawing/2014/main" id="{88AE1479-0963-F46B-9E5C-DB4C5168F2A0}"/>
              </a:ext>
            </a:extLst>
          </p:cNvPr>
          <p:cNvSpPr>
            <a:spLocks noGrp="1"/>
          </p:cNvSpPr>
          <p:nvPr>
            <p:ph type="dt" sz="half" idx="10"/>
          </p:nvPr>
        </p:nvSpPr>
        <p:spPr/>
        <p:txBody>
          <a:bodyPr/>
          <a:lstStyle/>
          <a:p>
            <a:r>
              <a:rPr lang="en-US" altLang="zh-CN"/>
              <a:t>Permissions, Storage and Sensors</a:t>
            </a:r>
            <a:endParaRPr lang="zh-CN" altLang="en-US" dirty="0"/>
          </a:p>
        </p:txBody>
      </p:sp>
      <p:sp>
        <p:nvSpPr>
          <p:cNvPr id="3" name="灯片编号占位符 2">
            <a:extLst>
              <a:ext uri="{FF2B5EF4-FFF2-40B4-BE49-F238E27FC236}">
                <a16:creationId xmlns:a16="http://schemas.microsoft.com/office/drawing/2014/main" id="{DA6A6A45-CFDB-2157-481D-6DF2BE6DDBDD}"/>
              </a:ext>
            </a:extLst>
          </p:cNvPr>
          <p:cNvSpPr>
            <a:spLocks noGrp="1"/>
          </p:cNvSpPr>
          <p:nvPr>
            <p:ph type="sldNum" sz="quarter" idx="12"/>
          </p:nvPr>
        </p:nvSpPr>
        <p:spPr/>
        <p:txBody>
          <a:bodyPr/>
          <a:lstStyle/>
          <a:p>
            <a:fld id="{A52006E8-1235-4E0F-9686-F62A88C7645C}" type="slidenum">
              <a:rPr lang="zh-CN" altLang="en-US" smtClean="0"/>
              <a:t>8</a:t>
            </a:fld>
            <a:endParaRPr lang="zh-CN" altLang="en-US"/>
          </a:p>
        </p:txBody>
      </p:sp>
    </p:spTree>
    <p:extLst>
      <p:ext uri="{BB962C8B-B14F-4D97-AF65-F5344CB8AC3E}">
        <p14:creationId xmlns:p14="http://schemas.microsoft.com/office/powerpoint/2010/main" val="26033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FC7D34B-6A56-A53C-AAE7-B5C40416263B}"/>
              </a:ext>
            </a:extLst>
          </p:cNvPr>
          <p:cNvSpPr>
            <a:spLocks noGrp="1"/>
          </p:cNvSpPr>
          <p:nvPr>
            <p:ph type="title"/>
          </p:nvPr>
        </p:nvSpPr>
        <p:spPr/>
        <p:txBody>
          <a:bodyPr/>
          <a:lstStyle/>
          <a:p>
            <a:r>
              <a:rPr lang="en-US" altLang="zh-CN" dirty="0"/>
              <a:t>Data Management Overview</a:t>
            </a:r>
            <a:endParaRPr lang="zh-CN" altLang="en-US" dirty="0"/>
          </a:p>
        </p:txBody>
      </p:sp>
      <p:sp>
        <p:nvSpPr>
          <p:cNvPr id="7" name="内容占位符 6">
            <a:extLst>
              <a:ext uri="{FF2B5EF4-FFF2-40B4-BE49-F238E27FC236}">
                <a16:creationId xmlns:a16="http://schemas.microsoft.com/office/drawing/2014/main" id="{94A671E8-E413-6DC4-C7A5-8BD264A5B696}"/>
              </a:ext>
            </a:extLst>
          </p:cNvPr>
          <p:cNvSpPr>
            <a:spLocks noGrp="1"/>
          </p:cNvSpPr>
          <p:nvPr>
            <p:ph idx="1"/>
          </p:nvPr>
        </p:nvSpPr>
        <p:spPr/>
        <p:txBody>
          <a:bodyPr anchor="ctr"/>
          <a:lstStyle/>
          <a:p>
            <a:r>
              <a:rPr lang="en-US" altLang="zh-CN" b="1" dirty="0"/>
              <a:t>App-specific storage</a:t>
            </a:r>
            <a:r>
              <a:rPr lang="en-US" altLang="zh-CN" dirty="0"/>
              <a:t>:</a:t>
            </a:r>
          </a:p>
          <a:p>
            <a:pPr lvl="1"/>
            <a:r>
              <a:rPr lang="en-US" altLang="zh-CN" dirty="0"/>
              <a:t>Used by your app only.</a:t>
            </a:r>
          </a:p>
          <a:p>
            <a:pPr lvl="1"/>
            <a:r>
              <a:rPr lang="en-US" altLang="zh-CN" dirty="0"/>
              <a:t>Further divided into </a:t>
            </a:r>
            <a:r>
              <a:rPr lang="en-US" altLang="zh-CN" u="sng" dirty="0"/>
              <a:t>internal storage</a:t>
            </a:r>
            <a:r>
              <a:rPr lang="en-US" altLang="zh-CN" dirty="0"/>
              <a:t> and </a:t>
            </a:r>
            <a:r>
              <a:rPr lang="en-US" altLang="zh-CN" u="sng" dirty="0"/>
              <a:t>external storage</a:t>
            </a:r>
            <a:r>
              <a:rPr lang="en-US" altLang="zh-CN" dirty="0"/>
              <a:t>.</a:t>
            </a:r>
          </a:p>
          <a:p>
            <a:pPr lvl="2"/>
            <a:endParaRPr lang="en-US" altLang="zh-CN" dirty="0"/>
          </a:p>
          <a:p>
            <a:r>
              <a:rPr lang="en-US" altLang="zh-CN" b="1" dirty="0"/>
              <a:t>Shared storage:</a:t>
            </a:r>
          </a:p>
          <a:p>
            <a:pPr lvl="1"/>
            <a:r>
              <a:rPr lang="en-US" altLang="zh-CN" dirty="0"/>
              <a:t>The files stored can be read/written by other apps.</a:t>
            </a:r>
          </a:p>
          <a:p>
            <a:pPr lvl="2"/>
            <a:endParaRPr lang="en-US" altLang="zh-CN" dirty="0"/>
          </a:p>
          <a:p>
            <a:r>
              <a:rPr lang="en-US" altLang="zh-CN" b="1" dirty="0"/>
              <a:t>Preferences:</a:t>
            </a:r>
          </a:p>
          <a:p>
            <a:pPr lvl="1"/>
            <a:r>
              <a:rPr lang="en-US" altLang="zh-CN" dirty="0"/>
              <a:t>Key-value pairs of primitive data that can only read by your app.</a:t>
            </a:r>
          </a:p>
          <a:p>
            <a:pPr lvl="2"/>
            <a:endParaRPr lang="en-US" altLang="zh-CN" dirty="0"/>
          </a:p>
          <a:p>
            <a:r>
              <a:rPr lang="en-US" altLang="zh-CN" b="1" dirty="0"/>
              <a:t>Databases:</a:t>
            </a:r>
          </a:p>
          <a:p>
            <a:pPr lvl="1"/>
            <a:r>
              <a:rPr lang="en-US" altLang="zh-CN" dirty="0"/>
              <a:t>App’s private database storage.</a:t>
            </a:r>
            <a:endParaRPr lang="zh-CN" altLang="en-US" dirty="0"/>
          </a:p>
        </p:txBody>
      </p:sp>
      <p:sp>
        <p:nvSpPr>
          <p:cNvPr id="4" name="日期占位符 3">
            <a:extLst>
              <a:ext uri="{FF2B5EF4-FFF2-40B4-BE49-F238E27FC236}">
                <a16:creationId xmlns:a16="http://schemas.microsoft.com/office/drawing/2014/main" id="{F755199F-E54B-C917-BA2E-7E489621BDAC}"/>
              </a:ext>
            </a:extLst>
          </p:cNvPr>
          <p:cNvSpPr>
            <a:spLocks noGrp="1"/>
          </p:cNvSpPr>
          <p:nvPr>
            <p:ph type="dt" sz="half" idx="10"/>
          </p:nvPr>
        </p:nvSpPr>
        <p:spPr/>
        <p:txBody>
          <a:bodyPr/>
          <a:lstStyle/>
          <a:p>
            <a:r>
              <a:rPr lang="en-US" altLang="zh-CN"/>
              <a:t>Permissions, Storage and Sensors</a:t>
            </a:r>
            <a:endParaRPr lang="zh-CN" altLang="en-US" dirty="0"/>
          </a:p>
        </p:txBody>
      </p:sp>
      <p:sp>
        <p:nvSpPr>
          <p:cNvPr id="5" name="灯片编号占位符 4">
            <a:extLst>
              <a:ext uri="{FF2B5EF4-FFF2-40B4-BE49-F238E27FC236}">
                <a16:creationId xmlns:a16="http://schemas.microsoft.com/office/drawing/2014/main" id="{7796254C-12C9-7CD3-13D7-19CEBBD20E8F}"/>
              </a:ext>
            </a:extLst>
          </p:cNvPr>
          <p:cNvSpPr>
            <a:spLocks noGrp="1"/>
          </p:cNvSpPr>
          <p:nvPr>
            <p:ph type="sldNum" sz="quarter" idx="12"/>
          </p:nvPr>
        </p:nvSpPr>
        <p:spPr/>
        <p:txBody>
          <a:bodyPr/>
          <a:lstStyle/>
          <a:p>
            <a:fld id="{A52006E8-1235-4E0F-9686-F62A88C7645C}" type="slidenum">
              <a:rPr lang="zh-CN" altLang="en-US" smtClean="0"/>
              <a:t>9</a:t>
            </a:fld>
            <a:endParaRPr lang="zh-CN" altLang="en-US"/>
          </a:p>
        </p:txBody>
      </p:sp>
    </p:spTree>
    <p:extLst>
      <p:ext uri="{BB962C8B-B14F-4D97-AF65-F5344CB8AC3E}">
        <p14:creationId xmlns:p14="http://schemas.microsoft.com/office/powerpoint/2010/main" val="14421860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8356</TotalTime>
  <Words>6318</Words>
  <Application>Microsoft Office PowerPoint</Application>
  <PresentationFormat>On-screen Show (4:3)</PresentationFormat>
  <Paragraphs>567</Paragraphs>
  <Slides>56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等线</vt:lpstr>
      <vt:lpstr>Arial</vt:lpstr>
      <vt:lpstr>Calibri</vt:lpstr>
      <vt:lpstr>Cambria</vt:lpstr>
      <vt:lpstr>Consolas</vt:lpstr>
      <vt:lpstr>Courier New</vt:lpstr>
      <vt:lpstr>Office 主题​​</vt:lpstr>
      <vt:lpstr>Permissions, Storage and Sensors</vt:lpstr>
      <vt:lpstr>Content</vt:lpstr>
      <vt:lpstr>Permissions</vt:lpstr>
      <vt:lpstr>Permissions</vt:lpstr>
      <vt:lpstr>Declaring Permissions</vt:lpstr>
      <vt:lpstr>Declaring Permissions</vt:lpstr>
      <vt:lpstr>Permission Initial State</vt:lpstr>
      <vt:lpstr>Data Management</vt:lpstr>
      <vt:lpstr>Data Management Overview</vt:lpstr>
      <vt:lpstr>App-Specific Storage</vt:lpstr>
      <vt:lpstr>Internal and External Storage</vt:lpstr>
      <vt:lpstr>Internal App-Specific Storage</vt:lpstr>
      <vt:lpstr>About Internal Storage</vt:lpstr>
      <vt:lpstr>External Memory Files</vt:lpstr>
      <vt:lpstr>External Memory Files</vt:lpstr>
      <vt:lpstr>App-Specific Storage: Extended Reading</vt:lpstr>
      <vt:lpstr>SharedPreference</vt:lpstr>
      <vt:lpstr>SharedPreference</vt:lpstr>
      <vt:lpstr>Writing SharedPreferences</vt:lpstr>
      <vt:lpstr>SQLite</vt:lpstr>
      <vt:lpstr>SQLite Example: Solution</vt:lpstr>
      <vt:lpstr>PowerPoint Presentation</vt:lpstr>
      <vt:lpstr>PowerPoint Presentation</vt:lpstr>
      <vt:lpstr>PowerPoint Presentation</vt:lpstr>
      <vt:lpstr>PowerPoint Presentation</vt:lpstr>
      <vt:lpstr>Extended Readings</vt:lpstr>
      <vt:lpstr>Sensors</vt:lpstr>
      <vt:lpstr>Sensors</vt:lpstr>
      <vt:lpstr>Access Sensors</vt:lpstr>
      <vt:lpstr>Step 1: Get List of Sensors</vt:lpstr>
      <vt:lpstr>Step 2: Check Sensor Capabilities</vt:lpstr>
      <vt:lpstr>Step 3-4: Register Listener</vt:lpstr>
      <vt:lpstr>The Sensor Object</vt:lpstr>
      <vt:lpstr>Sensors Access: Summary</vt:lpstr>
      <vt:lpstr>Sensor Example</vt:lpstr>
      <vt:lpstr>Full example: Listener</vt:lpstr>
      <vt:lpstr>Full example: Activity</vt:lpstr>
      <vt:lpstr>Location Service</vt:lpstr>
      <vt:lpstr>Location Service</vt:lpstr>
      <vt:lpstr>Permissions of Location Service</vt:lpstr>
      <vt:lpstr>Using Location Service</vt:lpstr>
      <vt:lpstr>The Example</vt:lpstr>
      <vt:lpstr>Step 1: Create the Activity</vt:lpstr>
      <vt:lpstr>Step 2: Request for Permission</vt:lpstr>
      <vt:lpstr>Step 3: Creating Callback Class</vt:lpstr>
      <vt:lpstr>The Location Class</vt:lpstr>
      <vt:lpstr>Step 3: Configure Activity</vt:lpstr>
      <vt:lpstr>Step 4: Register Callback Class </vt:lpstr>
      <vt:lpstr>PowerPoint Presentation</vt:lpstr>
      <vt:lpstr>The Implementation Flow</vt:lpstr>
      <vt:lpstr>Getting the Last Location</vt:lpstr>
      <vt:lpstr>Obtain the Best Performance</vt:lpstr>
      <vt:lpstr>Obtain the Best Performance</vt:lpstr>
      <vt:lpstr>Location Services: Considerations</vt:lpstr>
      <vt:lpstr>Extended Reading</vt:lpstr>
      <vt:lpstr>Lab Task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Permissions, Storage and Sensors</dc:title>
  <dc:subject/>
  <dc:creator>jianjian</dc:creator>
  <cp:keywords/>
  <dc:description/>
  <cp:lastModifiedBy>Kitfox Chen</cp:lastModifiedBy>
  <cp:revision>980</cp:revision>
  <dcterms:created xsi:type="dcterms:W3CDTF">2021-02-15T06:35:27Z</dcterms:created>
  <dcterms:modified xsi:type="dcterms:W3CDTF">2023-10-15T16:44:00Z</dcterms:modified>
  <cp:category/>
</cp:coreProperties>
</file>